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626" r:id="rId2"/>
    <p:sldId id="643" r:id="rId3"/>
    <p:sldId id="271" r:id="rId4"/>
    <p:sldId id="655" r:id="rId5"/>
    <p:sldId id="1041" r:id="rId6"/>
    <p:sldId id="644" r:id="rId7"/>
    <p:sldId id="272" r:id="rId8"/>
    <p:sldId id="1044" r:id="rId9"/>
    <p:sldId id="627" r:id="rId10"/>
    <p:sldId id="1056" r:id="rId11"/>
    <p:sldId id="1057" r:id="rId12"/>
    <p:sldId id="628" r:id="rId13"/>
    <p:sldId id="1046" r:id="rId14"/>
    <p:sldId id="1059" r:id="rId15"/>
    <p:sldId id="1042" r:id="rId16"/>
    <p:sldId id="640" r:id="rId17"/>
    <p:sldId id="645" r:id="rId18"/>
    <p:sldId id="258" r:id="rId19"/>
    <p:sldId id="260" r:id="rId20"/>
    <p:sldId id="259" r:id="rId21"/>
    <p:sldId id="264" r:id="rId22"/>
    <p:sldId id="266" r:id="rId23"/>
    <p:sldId id="268" r:id="rId24"/>
    <p:sldId id="269" r:id="rId25"/>
    <p:sldId id="267" r:id="rId26"/>
    <p:sldId id="646" r:id="rId27"/>
    <p:sldId id="275" r:id="rId28"/>
    <p:sldId id="631" r:id="rId29"/>
    <p:sldId id="637" r:id="rId30"/>
    <p:sldId id="638" r:id="rId31"/>
    <p:sldId id="639" r:id="rId32"/>
    <p:sldId id="642" r:id="rId33"/>
    <p:sldId id="641" r:id="rId34"/>
    <p:sldId id="580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56038" autoAdjust="0"/>
  </p:normalViewPr>
  <p:slideViewPr>
    <p:cSldViewPr snapToGrid="0">
      <p:cViewPr varScale="1">
        <p:scale>
          <a:sx n="64" d="100"/>
          <a:sy n="64" d="100"/>
        </p:scale>
        <p:origin x="22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4BABC-B090-4573-996B-F5A71CF14F56}" type="datetimeFigureOut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427F9-A12F-4393-AB40-30CE5DCE38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55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Matlab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aike.baidu.com/item/%E8%AF%AD%E6%B3%95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首先介绍下数据科学和机器学习的概念。</a:t>
            </a:r>
            <a:endParaRPr lang="en-US" altLang="zh-CN" dirty="0"/>
          </a:p>
          <a:p>
            <a:r>
              <a:rPr lang="zh-CN" altLang="en-US" dirty="0"/>
              <a:t>然后，尝试用机器学习和数据科学回答</a:t>
            </a:r>
            <a:r>
              <a:rPr lang="en-US" altLang="zh-CN" dirty="0"/>
              <a:t>4</a:t>
            </a:r>
            <a:r>
              <a:rPr lang="zh-CN" altLang="en-US" dirty="0"/>
              <a:t>个常见的问题，以此来介绍机器学习应用场景，并简单介绍背后技术。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接着，分享下我们</a:t>
            </a:r>
            <a:r>
              <a:rPr lang="en-US" altLang="zh-CN" dirty="0"/>
              <a:t>IOT </a:t>
            </a:r>
            <a:r>
              <a:rPr lang="zh-CN" altLang="en-US" dirty="0"/>
              <a:t>平台，列举平台上几个使用了数据科学和机器学习技术的实际解决方案，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选取一个能源管理的解决方案，分享下方案的框架和实现方式。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最后，分享一个简单机器学习的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22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OCTAVE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是一种编程语言。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旨在解决线性和非线性的数值计算问题。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Octave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项目下的开源软件，早期版本为命令行交互方式，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4.0.0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版本发布基于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编写的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交互界面。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Octave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语法与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Matlab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语法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非常接近，可以很容易的将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matlab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程序移植到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Octave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。同时与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等接口较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Matlab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更加方便。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0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回归算法：线性回归，逻辑回归。</a:t>
            </a:r>
            <a:endParaRPr lang="en-US" altLang="zh-CN" dirty="0"/>
          </a:p>
          <a:p>
            <a:r>
              <a:rPr lang="en-US" altLang="zh-CN" dirty="0" err="1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zh-CN" altLang="en-US" dirty="0"/>
              <a:t>模型：</a:t>
            </a:r>
            <a:r>
              <a:rPr lang="en-US" altLang="zh-CN" dirty="0"/>
              <a:t>P = </a:t>
            </a:r>
            <a:r>
              <a:rPr lang="en-US" altLang="zh-CN" dirty="0" err="1"/>
              <a:t>softmax</a:t>
            </a:r>
            <a:r>
              <a:rPr lang="en-US" altLang="zh-CN" dirty="0"/>
              <a:t>(W(</a:t>
            </a:r>
            <a:r>
              <a:rPr lang="en-US" altLang="zh-CN" dirty="0" err="1"/>
              <a:t>c,t</a:t>
            </a:r>
            <a:r>
              <a:rPr lang="en-US" altLang="zh-CN" dirty="0"/>
              <a:t>)X)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学习准则：交叉熵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优化：梯度下降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预测值和实际值有个偏差，但是多次预测的期望值是在靶点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671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所以需要选择一个合适的模型。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448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为什么叫</a:t>
            </a:r>
            <a:r>
              <a:rPr lang="en-US" altLang="zh-CN" dirty="0"/>
              <a:t>deep learning</a:t>
            </a:r>
            <a:r>
              <a:rPr lang="zh-CN" altLang="en-US" dirty="0"/>
              <a:t>呢，因为有很多隐层。</a:t>
            </a:r>
            <a:endParaRPr lang="en-US" altLang="zh-CN" dirty="0"/>
          </a:p>
          <a:p>
            <a:r>
              <a:rPr lang="zh-CN" altLang="en-US" dirty="0"/>
              <a:t>到这里，回答完了这</a:t>
            </a:r>
            <a:r>
              <a:rPr lang="en-US" altLang="zh-CN" dirty="0"/>
              <a:t>4</a:t>
            </a:r>
            <a:r>
              <a:rPr lang="zh-CN" altLang="en-US" dirty="0"/>
              <a:t>个问题。下面总结一下。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447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F5AC4B21-DFB0-402C-84A4-D978CB684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前面没有提到的强化学习，</a:t>
            </a:r>
            <a:r>
              <a:rPr lang="en-US" altLang="zh-CN" dirty="0"/>
              <a:t>AlphaGo</a:t>
            </a:r>
            <a:r>
              <a:rPr lang="zh-CN" altLang="en-US" dirty="0"/>
              <a:t>用的算法是属于强化学习。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这里把，深度学习单独划分出来了，其实大部分深度学习是属于监督学习，使用了神经网络作为输入参数。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3551D0F7-026A-4C5B-B66B-C45B11A568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工作处理流程。</a:t>
            </a:r>
            <a:endParaRPr lang="en-US" altLang="zh-CN" dirty="0"/>
          </a:p>
          <a:p>
            <a:r>
              <a:rPr lang="zh-CN" altLang="en-US" dirty="0"/>
              <a:t>从左到右，数据的输入</a:t>
            </a:r>
            <a:r>
              <a:rPr lang="en-US" altLang="zh-CN" dirty="0"/>
              <a:t>-》</a:t>
            </a:r>
            <a:r>
              <a:rPr lang="zh-CN" altLang="en-US" dirty="0"/>
              <a:t>数据预处理和特征选择</a:t>
            </a:r>
            <a:r>
              <a:rPr lang="en-US" altLang="zh-CN" dirty="0"/>
              <a:t>-》</a:t>
            </a:r>
            <a:r>
              <a:rPr lang="zh-CN" altLang="en-US" dirty="0"/>
              <a:t>试验模型，评估模型，选择最佳模型</a:t>
            </a:r>
            <a:r>
              <a:rPr lang="en-US" altLang="zh-CN" dirty="0"/>
              <a:t>-》</a:t>
            </a:r>
            <a:r>
              <a:rPr lang="zh-CN" altLang="en-US" dirty="0"/>
              <a:t>部署应用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772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前面介绍了下数据科学和机器学习的概念，列出数据科学和机器学习能解决的</a:t>
            </a:r>
            <a:r>
              <a:rPr lang="en-US" altLang="zh-CN" dirty="0"/>
              <a:t>5</a:t>
            </a:r>
            <a:r>
              <a:rPr lang="zh-CN" altLang="en-US" dirty="0"/>
              <a:t>类典型问题，</a:t>
            </a:r>
            <a:endParaRPr lang="en-US" altLang="zh-CN" dirty="0"/>
          </a:p>
          <a:p>
            <a:r>
              <a:rPr lang="zh-CN" altLang="en-US" dirty="0"/>
              <a:t>下面介绍下，</a:t>
            </a:r>
            <a:r>
              <a:rPr lang="en-US" altLang="zh-CN" dirty="0" err="1"/>
              <a:t>Mobiliya</a:t>
            </a:r>
            <a:r>
              <a:rPr lang="zh-CN" altLang="en-US" dirty="0"/>
              <a:t>的</a:t>
            </a:r>
            <a:r>
              <a:rPr lang="en-US" altLang="zh-CN" dirty="0"/>
              <a:t>IoT</a:t>
            </a:r>
            <a:r>
              <a:rPr lang="zh-CN" altLang="en-US" dirty="0"/>
              <a:t>平台。</a:t>
            </a:r>
            <a:endParaRPr lang="en-US" altLang="zh-CN" dirty="0"/>
          </a:p>
          <a:p>
            <a:r>
              <a:rPr lang="en-US" altLang="zh-CN" dirty="0" err="1"/>
              <a:t>Mobiliya</a:t>
            </a:r>
            <a:r>
              <a:rPr lang="zh-CN" altLang="en-US" dirty="0"/>
              <a:t>的</a:t>
            </a:r>
            <a:r>
              <a:rPr lang="en-US" altLang="zh-CN" dirty="0"/>
              <a:t>IoT</a:t>
            </a:r>
            <a:r>
              <a:rPr lang="zh-CN" altLang="en-US" dirty="0"/>
              <a:t>平台是什么呢？</a:t>
            </a:r>
            <a:endParaRPr lang="en-US" altLang="zh-CN" dirty="0"/>
          </a:p>
          <a:p>
            <a:r>
              <a:rPr lang="zh-CN" altLang="en-US" dirty="0"/>
              <a:t>是一个综合的物联网平台，它利用数据科学和机器学习等先进技术，针对不同应用场景，给客户强有效的解决方案。</a:t>
            </a:r>
            <a:endParaRPr lang="en-US" altLang="zh-CN" dirty="0"/>
          </a:p>
          <a:p>
            <a:r>
              <a:rPr lang="zh-CN" altLang="en-US" dirty="0"/>
              <a:t>下面介绍下</a:t>
            </a:r>
            <a:r>
              <a:rPr lang="en-US" altLang="zh-CN" dirty="0"/>
              <a:t>4</a:t>
            </a:r>
            <a:r>
              <a:rPr lang="zh-CN" altLang="en-US" dirty="0"/>
              <a:t>个典型解决方案。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500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Mobiliya</a:t>
            </a:r>
            <a:r>
              <a:rPr lang="en-US" altLang="zh-CN" dirty="0"/>
              <a:t> IOT </a:t>
            </a:r>
            <a:r>
              <a:rPr lang="zh-CN" altLang="en-US" dirty="0"/>
              <a:t>是一个全面的物联网平台，客户可以通过我们各种解决方案有效管理他们的资产，车队，能源，安防等。</a:t>
            </a:r>
            <a:endParaRPr lang="en-US" altLang="zh-CN" dirty="0"/>
          </a:p>
          <a:p>
            <a:r>
              <a:rPr lang="zh-CN" altLang="en-US" dirty="0"/>
              <a:t>下面列出</a:t>
            </a:r>
            <a:r>
              <a:rPr lang="en-US" altLang="zh-CN" dirty="0"/>
              <a:t>4</a:t>
            </a:r>
            <a:r>
              <a:rPr lang="zh-CN" altLang="en-US" dirty="0"/>
              <a:t>个典型解决方案描述。</a:t>
            </a:r>
            <a:endParaRPr lang="en-US" altLang="zh-CN" dirty="0"/>
          </a:p>
          <a:p>
            <a:r>
              <a:rPr lang="zh-CN" altLang="en-US" dirty="0"/>
              <a:t>资产追踪，车队管理，能源管理，安全和监控。</a:t>
            </a:r>
            <a:endParaRPr lang="en-US" altLang="zh-CN" dirty="0"/>
          </a:p>
          <a:p>
            <a:r>
              <a:rPr lang="zh-CN" altLang="en-US" dirty="0"/>
              <a:t>接下来我会分享，基于能源管理解决方案的一个实际案例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969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我们给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美国一家大型博物馆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，提供了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温湿度控制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方案。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Mobiliya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利用机器学习和数据科学，部署其能源管理解决方案，精确预测暖通系统最佳设置点，优化除湿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加湿，升温降温，使得能耗最小化。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947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594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我们把能源管理，分成了三个阶段。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第一阶段，现场调研，数据收集和数据可视化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第二阶段，机器学习模型建立和实现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第三阶段，和内部暖通空调集成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319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用在一家美国大型博物馆的解决方案方法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现场调研</a:t>
            </a:r>
            <a:r>
              <a:rPr lang="en-US" altLang="zh-CN" dirty="0"/>
              <a:t>+</a:t>
            </a:r>
            <a:r>
              <a:rPr lang="zh-CN" altLang="en-US" dirty="0"/>
              <a:t>数据收集</a:t>
            </a:r>
            <a:r>
              <a:rPr lang="en-US" altLang="zh-CN" dirty="0"/>
              <a:t>+</a:t>
            </a:r>
            <a:r>
              <a:rPr lang="zh-CN" altLang="en-US" dirty="0"/>
              <a:t>数据可视化</a:t>
            </a:r>
            <a:endParaRPr lang="en-US" altLang="zh-CN" dirty="0"/>
          </a:p>
          <a:p>
            <a:r>
              <a:rPr lang="zh-CN" altLang="en-US" dirty="0"/>
              <a:t>现场调研：暖通空调操作方式，设备安装情况，服务器的设置和其他技术问题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客户已有的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JCI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控制系统中信息和设备的对应关系。这样在我们解决方案中，才能准确控制相应设备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数据收集：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客户有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1.3TB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的历史数据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数据可视化：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通过可视化，了解数据的组成，去选取正确的算法和有效的参数。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JCI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系统中获取的数据是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X 31000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的数据矩阵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432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客户有过去几年的庞大的历史数据仓库</a:t>
            </a:r>
            <a:r>
              <a:rPr lang="en-US" altLang="zh-CN" dirty="0"/>
              <a:t>1.3TB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数据配置在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系统上。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Mobiliya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积分器进行商业分析，以挖掘历史时间序列数据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使用先进的分析管道获得见解。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OSISoft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 Server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是时间序列数据库的行业领导者，提供大量的协议接口。拥有一个允许从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OSISoft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获取数据的系统，可以更关注结果而不是报告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134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1CFM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0.028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立方米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分钟。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步骤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模型建立和预测模型完成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从所有可用的数据点中，选择以下特性进行报告和分析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混合空气温度；回风温度；送风温度；增湿器阀设置；排出空气湿度设定值；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二氧化碳水平；相对湿度水平；供应风扇转速；冷冻水温度；热水温度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步骤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与内部暖通空调的集成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内部暖通空调解决方案的整合导致了以下预测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优化的除湿过程将导致电力和天然气的消耗减少约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预计每年节省天然气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:1,000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/10,000 CFM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预计每年节省电费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4,000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/10,000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立方英尺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如果扩展到所有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家航空公司，预计每年可节省约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万立方英尺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天然气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万美元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:280000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66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下面的体系结构图向我们展示了使用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服务的解决方案生态系统的简要概述。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存在的</a:t>
            </a:r>
            <a:r>
              <a:rPr lang="en-US" altLang="zh-CN" dirty="0"/>
              <a:t>BMS Sensors</a:t>
            </a:r>
            <a:r>
              <a:rPr lang="zh-CN" altLang="en-US" dirty="0"/>
              <a:t>：温度，智能电表，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感应传感器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Plant Information System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OSIsoft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公司开发的一套基于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Client/Server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结构的商品化软件应用平台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连接：使用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的聚合器连接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基础结构：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IOT hub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物联网中心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数据提取：</a:t>
            </a:r>
            <a:r>
              <a:rPr lang="en-US" altLang="zh-CN" dirty="0"/>
              <a:t>SQL storage </a:t>
            </a:r>
            <a:r>
              <a:rPr lang="zh-CN" altLang="en-US" dirty="0"/>
              <a:t>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Cosmos DB</a:t>
            </a:r>
            <a:endParaRPr lang="en-US" altLang="zh-CN" dirty="0"/>
          </a:p>
          <a:p>
            <a:r>
              <a:rPr lang="zh-CN" altLang="en-US" dirty="0"/>
              <a:t>数据分析：</a:t>
            </a:r>
            <a:r>
              <a:rPr lang="en-US" altLang="zh-CN" dirty="0"/>
              <a:t>BI</a:t>
            </a:r>
            <a:r>
              <a:rPr lang="zh-CN" altLang="en-US" dirty="0"/>
              <a:t>是</a:t>
            </a:r>
            <a:r>
              <a:rPr lang="en-US" altLang="zh-CN" dirty="0" err="1"/>
              <a:t>PowerBI</a:t>
            </a:r>
            <a:r>
              <a:rPr lang="zh-CN" altLang="en-US" dirty="0"/>
              <a:t>，展示</a:t>
            </a:r>
            <a:r>
              <a:rPr lang="en-US" altLang="zh-CN" dirty="0"/>
              <a:t>Dashboard</a:t>
            </a:r>
            <a:r>
              <a:rPr lang="zh-CN" altLang="en-US" dirty="0"/>
              <a:t>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 model is not updated unless any major or relatively effective change occurs on site. DL model is self-sufficient to give a good prediction unless implementation or occurrence of a major relevant change.</a:t>
            </a:r>
            <a:endParaRPr lang="en-US" altLang="zh-CN" dirty="0"/>
          </a:p>
          <a:p>
            <a:r>
              <a:rPr lang="en-US" altLang="zh-CN" dirty="0"/>
              <a:t>ML model </a:t>
            </a:r>
            <a:r>
              <a:rPr lang="zh-CN" altLang="en-US" dirty="0"/>
              <a:t>不会更新除非有重要的变化。</a:t>
            </a:r>
            <a:endParaRPr lang="en-US" altLang="zh-CN" dirty="0"/>
          </a:p>
          <a:p>
            <a:r>
              <a:rPr lang="zh-CN" altLang="en-US" dirty="0"/>
              <a:t>应用：</a:t>
            </a:r>
            <a:r>
              <a:rPr lang="en-US" altLang="zh-CN" dirty="0" err="1"/>
              <a:t>PC&amp;Mobile</a:t>
            </a:r>
            <a:r>
              <a:rPr lang="en-US" altLang="zh-CN" dirty="0"/>
              <a:t> Phone APP</a:t>
            </a:r>
            <a:r>
              <a:rPr lang="zh-CN" altLang="en-US" dirty="0"/>
              <a:t>上数据可视化，发送消息</a:t>
            </a:r>
            <a:endParaRPr lang="en-US" altLang="zh-CN" dirty="0"/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how does the result apply to the whole solution</a:t>
            </a:r>
            <a:endParaRPr lang="en-US" altLang="zh-CN" dirty="0"/>
          </a:p>
          <a:p>
            <a:r>
              <a:rPr lang="zh-CN" altLang="en-US" dirty="0"/>
              <a:t>结果：</a:t>
            </a:r>
            <a:r>
              <a:rPr lang="en-US" altLang="zh-CN" dirty="0"/>
              <a:t>ML</a:t>
            </a:r>
            <a:r>
              <a:rPr lang="zh-CN" altLang="en-US" dirty="0"/>
              <a:t>模型预测的出风口温度等保存在</a:t>
            </a:r>
            <a:r>
              <a:rPr lang="en-US" altLang="zh-CN" dirty="0"/>
              <a:t>Cosmos </a:t>
            </a:r>
            <a:r>
              <a:rPr lang="zh-CN" altLang="en-US" dirty="0"/>
              <a:t>数据库中。这个值接着会被</a:t>
            </a:r>
            <a:r>
              <a:rPr lang="en-US" altLang="zh-CN" dirty="0"/>
              <a:t>JCI</a:t>
            </a:r>
            <a:r>
              <a:rPr lang="zh-CN" altLang="en-US" dirty="0"/>
              <a:t>系统用来控制暖通系统。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752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2198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重点介绍下红框中的，建立和训练机器学习模型以及部署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5519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比如半导体还没有进行验证，我们提前通过生产线上测得的该半导体的信息，进行预测该批半导体的故障率。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885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3337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Mutual information </a:t>
            </a:r>
            <a:r>
              <a:rPr lang="zh-CN" altLang="en-US" dirty="0"/>
              <a:t>相互信息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927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先解释下什么是数据科学，</a:t>
            </a:r>
            <a:endParaRPr lang="en-US" altLang="zh-CN" dirty="0"/>
          </a:p>
          <a:p>
            <a:r>
              <a:rPr lang="en-US" altLang="zh-CN" dirty="0"/>
              <a:t>Xxx,</a:t>
            </a:r>
            <a:r>
              <a:rPr lang="zh-CN" altLang="en-US" dirty="0"/>
              <a:t>所以，数据科学就是</a:t>
            </a:r>
            <a:r>
              <a:rPr lang="en-US" altLang="zh-CN" dirty="0"/>
              <a:t>xxx</a:t>
            </a:r>
          </a:p>
          <a:p>
            <a:endParaRPr lang="en-US" altLang="zh-CN" dirty="0"/>
          </a:p>
          <a:p>
            <a:r>
              <a:rPr lang="zh-CN" altLang="en-US" dirty="0"/>
              <a:t>数据科学是从以下多种学科中衍生出来的。</a:t>
            </a:r>
          </a:p>
          <a:p>
            <a:endParaRPr lang="en-US" altLang="zh-CN" dirty="0"/>
          </a:p>
          <a:p>
            <a:r>
              <a:rPr lang="zh-CN" altLang="en-US" dirty="0"/>
              <a:t>后面会分享数据科学和机器学习结合起来的应用案例。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2393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首先这些评估标准，需要基于具体应用来判断。</a:t>
            </a:r>
            <a:endParaRPr lang="en-US" altLang="zh-CN" dirty="0"/>
          </a:p>
          <a:p>
            <a:r>
              <a:rPr lang="zh-CN" altLang="en-US" dirty="0"/>
              <a:t>比如，异常监测，更关心的是召回率而不是，准确率。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AUC </a:t>
            </a:r>
            <a:r>
              <a:rPr lang="zh-CN" altLang="en-US" dirty="0"/>
              <a:t>： </a:t>
            </a:r>
            <a:r>
              <a:rPr lang="en-US" altLang="zh-CN" dirty="0"/>
              <a:t>area under curve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、准确率（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准确率是最常用的分类性能指标。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= (TP+TN)/(TP+FN+FP+TN)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即正确预测的正反例数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总数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、精确率（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精确率容易和准确率被混为一谈。其实，精确率只是针对预测正确的正样本而不是所有预测正确的样本。表现为预测出是正的里面有多少真正是正的。可理解为查准率。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 = TP/(TP+FP)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即正确预测的正例数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预测正例总数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、召回率（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Recall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召回率表现出在实际正样本中，分类器能预测出多少。与真正率相等，可理解为查全率。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Recall = TP/(TP+FN)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，即正确预测的正例数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实际正例总数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 score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值是精确率和召回率的调和值，更接近于两个数较小的那个，所以精确率和召回率接近时，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值最大。很多推荐系统的评测指标就是用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值的。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2/F1 = 1/Precision + 1/Recall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曲线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逻辑回归里面，对于正负例的界定，通常会设一个阈值，大于阈值的为正类，小于阈值为负类。如果我们减小这个阀值，更多的样本会被识别为正类，提高正类的识别率，但同时也会使得更多的负类被错误识别为正类。为了直观表示这一现象，引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。根据分类结果计算得到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空间中相应的点，连接这些点就形成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 curve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，横坐标为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 Positive Rate(FPR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假正率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，纵坐标为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Positive Rate(TPR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真正率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。一般情况下，这个曲线都应该处于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(0,0)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(1,1)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连线的上方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如图：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8153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928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机器学习鼻祖，亚瑟，萨缪斯，是这么定义的。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如果还是比较模糊的话，再看这张图。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到这来里，介绍完数据科学和机器学习概念了。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接下来，提出问题，解决问题。提出</a:t>
            </a:r>
            <a:r>
              <a:rPr lang="en-US" altLang="zh-CN" dirty="0"/>
              <a:t>4</a:t>
            </a:r>
            <a:r>
              <a:rPr lang="zh-CN" altLang="en-US" dirty="0"/>
              <a:t>个常见问题，再描述下用机器学习是怎么解决的。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748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接下来，提出问题，解决问题。提出</a:t>
            </a:r>
            <a:r>
              <a:rPr lang="en-US" altLang="zh-CN" dirty="0"/>
              <a:t>4</a:t>
            </a:r>
            <a:r>
              <a:rPr lang="zh-CN" altLang="en-US" dirty="0"/>
              <a:t>个常见问题，再描述下用机器学习是怎么解决的。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518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逻辑回归就是，回归结果做为</a:t>
            </a:r>
            <a:r>
              <a:rPr lang="en-US" altLang="zh-CN" dirty="0" err="1"/>
              <a:t>sigmod</a:t>
            </a:r>
            <a:r>
              <a:rPr lang="zh-CN" altLang="en-US" dirty="0"/>
              <a:t>函数参数，使得输出在</a:t>
            </a:r>
            <a:r>
              <a:rPr lang="en-US" altLang="zh-CN" dirty="0"/>
              <a:t>0~1</a:t>
            </a:r>
            <a:r>
              <a:rPr lang="zh-CN" altLang="en-US" dirty="0"/>
              <a:t>之间的概率值。</a:t>
            </a:r>
            <a:endParaRPr lang="en-US" altLang="zh-CN" dirty="0"/>
          </a:p>
          <a:p>
            <a:r>
              <a:rPr lang="zh-CN" altLang="en-US" dirty="0"/>
              <a:t>分类算法，逻辑回归，多分类</a:t>
            </a:r>
            <a:r>
              <a:rPr lang="en-US" altLang="zh-CN" dirty="0" err="1"/>
              <a:t>Softmax</a:t>
            </a:r>
            <a:endParaRPr lang="en-US" altLang="zh-CN" dirty="0"/>
          </a:p>
          <a:p>
            <a:r>
              <a:rPr lang="zh-CN" altLang="en-US" dirty="0"/>
              <a:t>手写数字识别用到就是</a:t>
            </a:r>
            <a:r>
              <a:rPr lang="en-US" altLang="zh-CN" dirty="0" err="1"/>
              <a:t>Softmax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具体实现是什么样的呢？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648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左图使用简单线性分类模型，</a:t>
            </a:r>
            <a:endParaRPr lang="en-US" altLang="zh-CN" dirty="0"/>
          </a:p>
          <a:p>
            <a:r>
              <a:rPr lang="zh-CN" altLang="en-US" dirty="0"/>
              <a:t>右图是设备是否有故障分类，截取的是决策树的一部分。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810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171717"/>
                </a:solidFill>
                <a:latin typeface="Segoe UI" panose="020B0502040204020203" pitchFamily="34" charset="0"/>
              </a:rPr>
              <a:t>使用高斯分布，是非监督的学习。</a:t>
            </a:r>
            <a:endParaRPr lang="en-US" altLang="zh-CN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171717"/>
                </a:solidFill>
                <a:latin typeface="Segoe UI" panose="020B0502040204020203" pitchFamily="34" charset="0"/>
              </a:rPr>
              <a:t>提出一些特征，当异常出现时候，这个特征值会很大，或者很小，而正常情况下不会。</a:t>
            </a:r>
            <a:endParaRPr lang="en-US" altLang="zh-CN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171717"/>
                </a:solidFill>
                <a:latin typeface="Segoe UI" panose="020B0502040204020203" pitchFamily="34" charset="0"/>
              </a:rPr>
              <a:t>异常检测和监督学习</a:t>
            </a:r>
            <a:endParaRPr lang="en-US" altLang="zh-CN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171717"/>
                </a:solidFill>
                <a:latin typeface="Segoe UI" panose="020B0502040204020203" pitchFamily="34" charset="0"/>
              </a:rPr>
              <a:t>有非常少量的正向类，大量的负向类。</a:t>
            </a:r>
            <a:endParaRPr lang="en-US" altLang="zh-CN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171717"/>
                </a:solidFill>
                <a:latin typeface="Segoe UI" panose="020B0502040204020203" pitchFamily="34" charset="0"/>
              </a:rPr>
              <a:t>许多不同种类异常。非常难通过少量的正向数据来训练算法。</a:t>
            </a:r>
            <a:endParaRPr lang="en-US" altLang="zh-CN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171717"/>
                </a:solidFill>
                <a:latin typeface="Segoe UI" panose="020B0502040204020203" pitchFamily="34" charset="0"/>
              </a:rPr>
              <a:t>未来遇到的异常可能与已掌握的异常，非常不同。</a:t>
            </a:r>
            <a:endParaRPr lang="en-US" altLang="zh-CN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171717"/>
                </a:solidFill>
                <a:latin typeface="Segoe UI" panose="020B0502040204020203" pitchFamily="34" charset="0"/>
              </a:rPr>
              <a:t>例如：欺诈行为检测。</a:t>
            </a:r>
            <a:endParaRPr lang="en-US" altLang="zh-CN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r>
              <a:rPr lang="zh-CN" altLang="en-US" dirty="0"/>
              <a:t>高斯分布。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283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使用高斯分布或者叫正态分布，来建立事件和事件发生的概率模型。</a:t>
            </a:r>
            <a:endParaRPr lang="en-US" altLang="zh-CN" dirty="0"/>
          </a:p>
          <a:p>
            <a:r>
              <a:rPr lang="zh-CN" altLang="en-US" dirty="0"/>
              <a:t>高点代表事件发生的概率高，相对于图</a:t>
            </a:r>
            <a:r>
              <a:rPr lang="en-US" altLang="zh-CN" dirty="0"/>
              <a:t>1</a:t>
            </a:r>
            <a:r>
              <a:rPr lang="zh-CN" altLang="en-US" dirty="0"/>
              <a:t>，数据就越密集。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当你使用异常检测的时候，你选择什么特征来实现异常检测算法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中间的位置</a:t>
            </a:r>
            <a:r>
              <a:rPr lang="en-US" altLang="zh-CN" dirty="0"/>
              <a:t>Mu </a:t>
            </a:r>
            <a:r>
              <a:rPr lang="zh-CN" altLang="en-US" dirty="0"/>
              <a:t>均值，宽度是方差。</a:t>
            </a:r>
            <a:r>
              <a:rPr lang="en-US" altLang="zh-CN" dirty="0"/>
              <a:t>P(x)</a:t>
            </a:r>
          </a:p>
          <a:p>
            <a:r>
              <a:rPr lang="en-US" altLang="zh-CN" dirty="0"/>
              <a:t>Mu </a:t>
            </a:r>
            <a:r>
              <a:rPr lang="zh-CN" altLang="en-US" dirty="0"/>
              <a:t>是均值</a:t>
            </a:r>
            <a:endParaRPr lang="en-US" altLang="zh-CN" dirty="0"/>
          </a:p>
          <a:p>
            <a:r>
              <a:rPr lang="zh-CN" altLang="en-US" dirty="0"/>
              <a:t>方差。</a:t>
            </a:r>
            <a:r>
              <a:rPr lang="en-US" altLang="zh-CN" dirty="0"/>
              <a:t>variance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27F9-A12F-4393-AB40-30CE5DCE383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699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DF6673-FF13-480A-AFDE-DFC9D66C7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572CB9C-3E85-4001-A4A1-3DD964570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5B8B68-5720-4AA7-8830-549397518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CC4E1-1066-48B5-BAB0-18A5DECDF5F9}" type="datetime1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E2951E-ACC7-41E1-983F-45EE90228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F485CF-FB83-4BD8-AE1C-FF0F325F3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24D5-A3B5-4CEB-8BED-E5B925E80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482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1081E0-C033-4C6A-A4D0-11A0CA086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EA6316-F0CE-4C19-B391-CE0D39848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1C968D-F4F7-4621-B1C4-82D8373B4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9C745-D4E8-4B69-8362-0016DFD77E3B}" type="datetime1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622360-F057-4E16-977F-C35DDBA40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C5217D-8F84-4A22-85DA-A5B97A06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24D5-A3B5-4CEB-8BED-E5B925E80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56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FB47223-2FCD-4B2F-8538-B0CC366C99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AA5083-93D9-4ACF-BEA1-2F39D48CD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331E46-6910-472B-B4DD-1DAC0F00E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D294-0AAB-4F57-86F5-95327E054327}" type="datetime1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1C51C5-7F93-4FA4-AA81-A11A00A59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71FB8A-A36C-4DAC-B20C-6E3514B9E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24D5-A3B5-4CEB-8BED-E5B925E80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21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B198B3-9680-49E7-91CE-C53DB973F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3839" y="6616705"/>
            <a:ext cx="2165961" cy="246213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pPr marL="0" marR="0" indent="0" algn="l" defTabSz="9143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© 2018</a:t>
            </a:r>
            <a:r>
              <a:rPr lang="en-US" sz="1000" b="0" baseline="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b="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Mobiliya. All Rights Reserved.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375794" y="6616705"/>
            <a:ext cx="825851" cy="246213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1000" b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Confidential</a:t>
            </a:r>
            <a:endParaRPr lang="en-US" sz="1000" b="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22C277-9B40-4FD9-863E-027336176891}"/>
              </a:ext>
            </a:extLst>
          </p:cNvPr>
          <p:cNvSpPr/>
          <p:nvPr userDrawn="1"/>
        </p:nvSpPr>
        <p:spPr>
          <a:xfrm>
            <a:off x="7232650" y="0"/>
            <a:ext cx="4953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08D3E5-CCB4-4671-838C-F8344496DE55}"/>
              </a:ext>
            </a:extLst>
          </p:cNvPr>
          <p:cNvSpPr/>
          <p:nvPr userDrawn="1"/>
        </p:nvSpPr>
        <p:spPr>
          <a:xfrm>
            <a:off x="0" y="6248400"/>
            <a:ext cx="2165961" cy="33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6EC644-E241-41F4-B0B8-C1704EC6C0FE}"/>
              </a:ext>
            </a:extLst>
          </p:cNvPr>
          <p:cNvSpPr txBox="1"/>
          <p:nvPr userDrawn="1"/>
        </p:nvSpPr>
        <p:spPr>
          <a:xfrm>
            <a:off x="1292224" y="2967335"/>
            <a:ext cx="4610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2292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5F6F2B-04CD-4479-A14E-B4A9D70932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1400" y="0"/>
            <a:ext cx="48006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6935967-E6D8-4E56-9D20-DF45FC5E6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000" y="2871782"/>
            <a:ext cx="6172200" cy="67628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ctr" anchorCtr="0" compatLnSpc="1">
            <a:prstTxWarp prst="textNoShape">
              <a:avLst/>
            </a:prstTxWarp>
          </a:bodyPr>
          <a:lstStyle>
            <a:lvl1pPr>
              <a:defRPr lang="en-US" sz="3600" b="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F16DD18-FAC5-4600-91CD-78E4C71F3C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2000" y="3900471"/>
            <a:ext cx="5231752" cy="542932"/>
          </a:xfrm>
        </p:spPr>
        <p:txBody>
          <a:bodyPr>
            <a:noAutofit/>
          </a:bodyPr>
          <a:lstStyle>
            <a:lvl1pPr marL="0" indent="0" algn="l">
              <a:buNone/>
              <a:defRPr sz="2400" b="0" i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Sub-Title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E20785-A580-446E-B95A-1279E08BC4F0}"/>
              </a:ext>
            </a:extLst>
          </p:cNvPr>
          <p:cNvGrpSpPr/>
          <p:nvPr userDrawn="1"/>
        </p:nvGrpSpPr>
        <p:grpSpPr>
          <a:xfrm>
            <a:off x="762000" y="3724267"/>
            <a:ext cx="914401" cy="176203"/>
            <a:chOff x="1201081" y="3724268"/>
            <a:chExt cx="3073432" cy="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54B1408-986C-46DD-ACCB-FF4D3576CCE1}"/>
                </a:ext>
              </a:extLst>
            </p:cNvPr>
            <p:cNvCxnSpPr/>
            <p:nvPr/>
          </p:nvCxnSpPr>
          <p:spPr>
            <a:xfrm>
              <a:off x="1201081" y="3724268"/>
              <a:ext cx="3073432" cy="0"/>
            </a:xfrm>
            <a:prstGeom prst="line">
              <a:avLst/>
            </a:prstGeom>
            <a:ln w="38100">
              <a:solidFill>
                <a:srgbClr val="74C8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87C7EDE-FF34-4F58-8A83-05DFE0269233}"/>
                </a:ext>
              </a:extLst>
            </p:cNvPr>
            <p:cNvCxnSpPr/>
            <p:nvPr/>
          </p:nvCxnSpPr>
          <p:spPr>
            <a:xfrm>
              <a:off x="2159992" y="3724268"/>
              <a:ext cx="2114521" cy="0"/>
            </a:xfrm>
            <a:prstGeom prst="line">
              <a:avLst/>
            </a:prstGeom>
            <a:ln w="38100">
              <a:solidFill>
                <a:srgbClr val="F7A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ED31C1-7B00-4C6C-B9D5-A9D4A5FF35C5}"/>
                </a:ext>
              </a:extLst>
            </p:cNvPr>
            <p:cNvCxnSpPr/>
            <p:nvPr/>
          </p:nvCxnSpPr>
          <p:spPr>
            <a:xfrm>
              <a:off x="3192665" y="3724268"/>
              <a:ext cx="1081848" cy="0"/>
            </a:xfrm>
            <a:prstGeom prst="line">
              <a:avLst/>
            </a:prstGeom>
            <a:ln w="38100">
              <a:solidFill>
                <a:srgbClr val="878D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9E3FE88-3258-4F4B-8D74-423A3F2352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76"/>
          <a:stretch/>
        </p:blipFill>
        <p:spPr>
          <a:xfrm>
            <a:off x="533400" y="355362"/>
            <a:ext cx="3038166" cy="7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2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555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538BA-F974-4773-AEBE-9469351F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33F2D1-8AF9-4C26-A44D-4621E5773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A364A8-F8F3-4097-B178-5D20ED9B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89FD-6582-41AC-AF27-A790427CC031}" type="datetime1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147671-4B51-4929-B4E3-D84E5089C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E71BF1-7180-4D5A-9BF5-21CEA6B7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24D5-A3B5-4CEB-8BED-E5B925E80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907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80012-6C1B-478E-93F3-4B7129D87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76B0F6-D3CE-40B7-9C17-BB58EBF6E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DEAB07-16D5-4311-A7CB-F89025E6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F035A-F3B2-42ED-B701-EE650E454D94}" type="datetime1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2106EA-09A3-4E7D-9C53-C4097FAF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C12849-B909-4D72-93A8-038064BA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24D5-A3B5-4CEB-8BED-E5B925E80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216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98C9A5-21B1-4A8D-86DA-BBEF83F2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8E1CB0-F61F-4FBD-8CA6-50DC8B8F25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D0DFE5-2DDF-49AC-B59A-2048E5DC0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E5F765-C560-4854-B1CB-0167D23BA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A8A06-DE60-431A-AEC1-3BFE0C033273}" type="datetime1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8E7710-D39D-47BE-BBFF-93AD1FDFC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60C531-5D64-44C6-BEF8-5153DC520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24D5-A3B5-4CEB-8BED-E5B925E80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458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AAC60E-6BB2-48CB-8979-705BC4B4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80A81B-6C18-4B64-9581-875DF123F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36F102-D25A-4321-9950-BE75FB35B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6F364A-D3DC-4CB4-83D6-08AB3AD188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B134DB3-5621-480B-8A7D-9B16AB69E4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40BAAFF-4F64-4E38-8BF7-9D79D7838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2830-C635-4768-8047-C0114FB9ED47}" type="datetime1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2B49420-1B0D-41B5-8D84-B5D6FC8F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1A52FE-C68D-40F8-AA3D-615D1220D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24D5-A3B5-4CEB-8BED-E5B925E80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878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17DA04-35BA-4B37-83BD-703776E2B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F8E431E-995D-4AF4-833D-FB159132D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EBB3A-6862-4E9A-88F5-CCA1B9003CF4}" type="datetime1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8391FE-8FA6-46EF-AAA0-613621A72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51B8D7-C121-47CD-8E92-16CCE1E8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24D5-A3B5-4CEB-8BED-E5B925E80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671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ECC947-EA08-4764-978A-D0124CC14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A30A-A9C3-409C-B1EB-FEBE925BB08A}" type="datetime1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AB66AB-B8C7-4D8E-A9D5-C5516936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FA54B2-0B99-43ED-8340-C1F2E256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24D5-A3B5-4CEB-8BED-E5B925E80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369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C1E431-25C6-42B3-B270-A3C08B803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259C9C-EE88-469F-A8D2-CC96D76F4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7B07AD-7741-4ABC-8A95-2D264A5F2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2E9875-BCD4-449D-BA03-015CDAC6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79789-1285-4B5C-AC34-CB2B349EBC07}" type="datetime1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C35399-2027-4DA7-AB37-84425DECB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76E135-8350-4C71-8DC0-D1A5FB940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24D5-A3B5-4CEB-8BED-E5B925E80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625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749AB-02C0-4A7B-81DB-2653CA17B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93C39D-18CE-4776-B5C5-E4ED0F5B7B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2D2661-AD8C-491D-B43B-C58D211D8F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E19EC7-6E29-42D4-87BC-F0EE1E958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DFD22-DA06-436C-A5D3-A91807E5347A}" type="datetime1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F818D3-1971-4140-8EA3-38FD5B3E6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2D3CBB-6D8C-4682-A534-85B7BAE7E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24D5-A3B5-4CEB-8BED-E5B925E80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556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22DB298-C2F5-4831-8341-A258DA321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597917-EE2B-4E06-9DF5-5597CC996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9BAC2D-AE37-4FB2-969F-7433877FDF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93B5A-6076-4C7C-93DE-39046ED6DDE3}" type="datetime1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C74EC7-B932-4672-8208-29846C11B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EE3B47-D7DC-4AFD-B5BA-C6154699C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B24D5-A3B5-4CEB-8BED-E5B925E80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893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info@mobiliya.com" TargetMode="External"/><Relationship Id="rId4" Type="http://schemas.openxmlformats.org/officeDocument/2006/relationships/hyperlink" Target="http://www.mobiliya.com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29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.azureml.net/Home/ViewWorkspaceCached/c1459778288541e9b559aaadf8398523#Workspaces/Experiments/Experiment/c1459778288541e9b559aaadf8398523.f-id.82acc7219bb6466fbd28c6b0dafd44a2/ViewExperimen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tudio.azureml.net/Home/ViewWorkspaceCached/c1459778288541e9b559aaadf8398523?#Workspace/WebServiceGroups/listWebServiceGroup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7.emf"/><Relationship Id="rId4" Type="http://schemas.openxmlformats.org/officeDocument/2006/relationships/package" Target="../embeddings/Microsoft_Excel_Worksheet.xlsx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biliya.com/" TargetMode="External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hyperlink" Target="https://in.linkedin.com/company/mobiliya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witter.com/MobiliyaTech?lang=en" TargetMode="External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0" Type="http://schemas.openxmlformats.org/officeDocument/2006/relationships/hyperlink" Target="https://www.facebook.com/mobiliyatech/" TargetMode="External"/><Relationship Id="rId4" Type="http://schemas.openxmlformats.org/officeDocument/2006/relationships/hyperlink" Target="mailto:info@mobiliya.com" TargetMode="External"/><Relationship Id="rId9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png"/><Relationship Id="rId5" Type="http://schemas.openxmlformats.org/officeDocument/2006/relationships/image" Target="../media/image5.wmf"/><Relationship Id="rId10" Type="http://schemas.openxmlformats.org/officeDocument/2006/relationships/image" Target="../media/image7.tmp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1226C-D8AC-4F32-9900-D293CD8FB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2871782"/>
            <a:ext cx="6400800" cy="67628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Machine Learning Workshop</a:t>
            </a:r>
            <a:endParaRPr lang="en-IN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E6F0DD-7BAE-4A7C-9EE9-55B905AF8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855456"/>
            <a:ext cx="5562600" cy="1487004"/>
          </a:xfrm>
        </p:spPr>
        <p:txBody>
          <a:bodyPr/>
          <a:lstStyle/>
          <a:p>
            <a:r>
              <a:rPr lang="en-IN" dirty="0"/>
              <a:t>He Wenbo</a:t>
            </a:r>
          </a:p>
          <a:p>
            <a:r>
              <a:rPr lang="en-IN" dirty="0" err="1"/>
              <a:t>Mobiliya</a:t>
            </a:r>
            <a:r>
              <a:rPr lang="en-IN" dirty="0"/>
              <a:t>(Beijing)</a:t>
            </a:r>
          </a:p>
        </p:txBody>
      </p:sp>
    </p:spTree>
    <p:extLst>
      <p:ext uri="{BB962C8B-B14F-4D97-AF65-F5344CB8AC3E}">
        <p14:creationId xmlns:p14="http://schemas.microsoft.com/office/powerpoint/2010/main" val="286753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9B193BC-E37B-487B-B142-EAC948988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11" y="1109614"/>
            <a:ext cx="8102549" cy="42977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194993-955C-44EA-8319-81131C9EDDBE}"/>
              </a:ext>
            </a:extLst>
          </p:cNvPr>
          <p:cNvSpPr txBox="1"/>
          <p:nvPr/>
        </p:nvSpPr>
        <p:spPr>
          <a:xfrm>
            <a:off x="909211" y="7112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j-lt"/>
              </a:rPr>
              <a:t>异常检测的实现</a:t>
            </a:r>
          </a:p>
        </p:txBody>
      </p:sp>
    </p:spTree>
    <p:extLst>
      <p:ext uri="{BB962C8B-B14F-4D97-AF65-F5344CB8AC3E}">
        <p14:creationId xmlns:p14="http://schemas.microsoft.com/office/powerpoint/2010/main" val="3152360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07DB3D-41AB-45B2-A17C-17DB29155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6" y="1364366"/>
            <a:ext cx="5637318" cy="39527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4D1D862-2D05-4345-BB98-D3EDF52ED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134" y="1364366"/>
            <a:ext cx="4865510" cy="39527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3984D6D-F903-42BA-9D4F-415200614837}"/>
              </a:ext>
            </a:extLst>
          </p:cNvPr>
          <p:cNvSpPr txBox="1"/>
          <p:nvPr/>
        </p:nvSpPr>
        <p:spPr>
          <a:xfrm>
            <a:off x="485422" y="63217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特征转换</a:t>
            </a:r>
          </a:p>
        </p:txBody>
      </p:sp>
    </p:spTree>
    <p:extLst>
      <p:ext uri="{BB962C8B-B14F-4D97-AF65-F5344CB8AC3E}">
        <p14:creationId xmlns:p14="http://schemas.microsoft.com/office/powerpoint/2010/main" val="3155798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1FC3827-2549-480F-9A51-7B50BA9C5492}"/>
              </a:ext>
            </a:extLst>
          </p:cNvPr>
          <p:cNvSpPr/>
          <p:nvPr/>
        </p:nvSpPr>
        <p:spPr>
          <a:xfrm>
            <a:off x="559293" y="547742"/>
            <a:ext cx="3831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71717"/>
                </a:solidFill>
                <a:latin typeface="Segoe UI" panose="020B0502040204020203" pitchFamily="34" charset="0"/>
              </a:rPr>
              <a:t>问题 </a:t>
            </a:r>
            <a:r>
              <a:rPr lang="en-US" altLang="zh-CN" sz="2400" b="1" dirty="0">
                <a:solidFill>
                  <a:srgbClr val="171717"/>
                </a:solidFill>
                <a:latin typeface="Segoe UI" panose="020B0502040204020203" pitchFamily="34" charset="0"/>
              </a:rPr>
              <a:t>3</a:t>
            </a:r>
            <a:r>
              <a:rPr lang="zh-CN" altLang="en-US" sz="2400" b="1" dirty="0">
                <a:solidFill>
                  <a:srgbClr val="171717"/>
                </a:solidFill>
                <a:latin typeface="Segoe UI" panose="020B0502040204020203" pitchFamily="34" charset="0"/>
              </a:rPr>
              <a:t>：明天气温多少度？</a:t>
            </a:r>
            <a:endParaRPr lang="zh-CN" altLang="en-US" sz="2400" b="1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217A36-9E34-4B72-9A4B-F9D855C5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92" y="2398821"/>
            <a:ext cx="8592749" cy="383523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433B537-E705-462E-B523-067333AA0DAE}"/>
              </a:ext>
            </a:extLst>
          </p:cNvPr>
          <p:cNvSpPr/>
          <p:nvPr/>
        </p:nvSpPr>
        <p:spPr>
          <a:xfrm>
            <a:off x="559292" y="1932737"/>
            <a:ext cx="89466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171717"/>
                </a:solidFill>
                <a:latin typeface="Segoe UI" panose="020B0502040204020203" pitchFamily="34" charset="0"/>
              </a:rPr>
              <a:t>机器学习可以预测“多少？”  一般回答此问题的算法系列称为回归算法</a:t>
            </a:r>
            <a:endParaRPr lang="zh-CN" alt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EAB87C-B267-4893-B046-F5E4C467575B}"/>
              </a:ext>
            </a:extLst>
          </p:cNvPr>
          <p:cNvSpPr/>
          <p:nvPr/>
        </p:nvSpPr>
        <p:spPr>
          <a:xfrm>
            <a:off x="606640" y="917074"/>
            <a:ext cx="95660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171717"/>
                </a:solidFill>
                <a:latin typeface="Segoe UI" panose="020B0502040204020203" pitchFamily="34" charset="0"/>
              </a:rPr>
              <a:t>还有例如：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71717"/>
                </a:solidFill>
                <a:latin typeface="Segoe UI" panose="020B0502040204020203" pitchFamily="34" charset="0"/>
              </a:rPr>
              <a:t>第四季度销售额有多少？</a:t>
            </a:r>
            <a:endParaRPr lang="en-US" altLang="zh-CN" sz="20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71717"/>
                </a:solidFill>
                <a:latin typeface="Segoe UI" panose="020B0502040204020203" pitchFamily="34" charset="0"/>
              </a:rPr>
              <a:t>明天的</a:t>
            </a:r>
            <a:r>
              <a:rPr lang="en-US" altLang="zh-CN" sz="2000" dirty="0">
                <a:solidFill>
                  <a:srgbClr val="171717"/>
                </a:solidFill>
                <a:latin typeface="Segoe UI" panose="020B0502040204020203" pitchFamily="34" charset="0"/>
              </a:rPr>
              <a:t>PM2.5</a:t>
            </a:r>
            <a:r>
              <a:rPr lang="zh-CN" altLang="en-US" sz="2000" dirty="0">
                <a:solidFill>
                  <a:srgbClr val="171717"/>
                </a:solidFill>
                <a:latin typeface="Segoe UI" panose="020B0502040204020203" pitchFamily="34" charset="0"/>
              </a:rPr>
              <a:t>浓度多少？</a:t>
            </a:r>
          </a:p>
        </p:txBody>
      </p:sp>
    </p:spTree>
    <p:extLst>
      <p:ext uri="{BB962C8B-B14F-4D97-AF65-F5344CB8AC3E}">
        <p14:creationId xmlns:p14="http://schemas.microsoft.com/office/powerpoint/2010/main" val="2051504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795B63A-F837-4E3D-B700-E8A5FDEA86B8}"/>
              </a:ext>
            </a:extLst>
          </p:cNvPr>
          <p:cNvSpPr txBox="1"/>
          <p:nvPr/>
        </p:nvSpPr>
        <p:spPr>
          <a:xfrm>
            <a:off x="1003003" y="72248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j-lt"/>
              </a:rPr>
              <a:t>回归预测的实现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F41B295-839C-4859-BA30-B6D5EED41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279" y="4939080"/>
            <a:ext cx="3553321" cy="12670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A4FF7A-2F73-4DF4-8779-02027A773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725" y="5151303"/>
            <a:ext cx="1867161" cy="6287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740E831-790D-4873-802D-8C8163A59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03" y="2066592"/>
            <a:ext cx="2954594" cy="282156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3FF8F2A-0738-458E-8083-3F71C96F3A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183" y="2066592"/>
            <a:ext cx="3484739" cy="27843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C885088-C477-4D46-80A7-0FE6EF4B5451}"/>
              </a:ext>
            </a:extLst>
          </p:cNvPr>
          <p:cNvSpPr txBox="1"/>
          <p:nvPr/>
        </p:nvSpPr>
        <p:spPr>
          <a:xfrm>
            <a:off x="1019498" y="1392328"/>
            <a:ext cx="10443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算法模型太简单，会出现欠拟合，太复杂则会过拟合，所以需要根据问题选择合适的模型。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48B7916-38EC-436A-809C-7EA6047BD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5265" y="2066592"/>
            <a:ext cx="3484738" cy="282156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D297B91-EE87-401C-BD92-F60F49FE8D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4895" y="5162309"/>
            <a:ext cx="2705478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4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B0785B-BE6C-41CB-BEA0-BD69C194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70" y="1844676"/>
            <a:ext cx="4542057" cy="409497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DB0BD92-7483-4343-8D2E-E24FB13F31CD}"/>
              </a:ext>
            </a:extLst>
          </p:cNvPr>
          <p:cNvSpPr/>
          <p:nvPr/>
        </p:nvSpPr>
        <p:spPr>
          <a:xfrm>
            <a:off x="1048770" y="591088"/>
            <a:ext cx="4139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71717"/>
                </a:solidFill>
                <a:latin typeface="Segoe UI" panose="020B0502040204020203" pitchFamily="34" charset="0"/>
              </a:rPr>
              <a:t>问题 </a:t>
            </a:r>
            <a:r>
              <a:rPr lang="en-US" altLang="zh-CN" sz="2400" b="1" dirty="0">
                <a:solidFill>
                  <a:srgbClr val="171717"/>
                </a:solidFill>
                <a:latin typeface="Segoe UI" panose="020B0502040204020203" pitchFamily="34" charset="0"/>
              </a:rPr>
              <a:t>4</a:t>
            </a:r>
            <a:r>
              <a:rPr lang="zh-CN" altLang="en-US" sz="2400" b="1" dirty="0">
                <a:solidFill>
                  <a:srgbClr val="171717"/>
                </a:solidFill>
                <a:latin typeface="Segoe UI" panose="020B0502040204020203" pitchFamily="34" charset="0"/>
              </a:rPr>
              <a:t>：下面的数字是多少？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A46881-9AC8-409A-A5A4-B986E8587556}"/>
              </a:ext>
            </a:extLst>
          </p:cNvPr>
          <p:cNvSpPr txBox="1"/>
          <p:nvPr/>
        </p:nvSpPr>
        <p:spPr>
          <a:xfrm>
            <a:off x="1048770" y="1100273"/>
            <a:ext cx="780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对于下面问题，无法通过一个数学的函数去建立映射关系。</a:t>
            </a:r>
            <a:endParaRPr lang="en-US" altLang="zh-CN" dirty="0"/>
          </a:p>
          <a:p>
            <a:r>
              <a:rPr lang="zh-CN" altLang="en-US" dirty="0"/>
              <a:t>我们用神经网络作为映射函数，成功解决了这个问题，这个就是深度学习。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AD0C194-D15B-47E2-A520-7BAB355F4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66" y="1844676"/>
            <a:ext cx="5380494" cy="395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63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9BB1D5C-E4C1-4CB9-BBA4-A4B82B050EE9}"/>
              </a:ext>
            </a:extLst>
          </p:cNvPr>
          <p:cNvSpPr txBox="1"/>
          <p:nvPr/>
        </p:nvSpPr>
        <p:spPr>
          <a:xfrm>
            <a:off x="805548" y="3714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机器学习的分类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72D48C-9368-4BC7-8608-CBD3739C2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44" y="1104562"/>
            <a:ext cx="9259592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68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BB1E5BF-BFCD-4C57-B47D-2A5441DEDAB7}"/>
              </a:ext>
            </a:extLst>
          </p:cNvPr>
          <p:cNvSpPr/>
          <p:nvPr/>
        </p:nvSpPr>
        <p:spPr>
          <a:xfrm>
            <a:off x="620679" y="42493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j-lt"/>
              </a:rPr>
              <a:t>机器学习通用的处理流程</a:t>
            </a:r>
            <a:endParaRPr lang="en-US" altLang="zh-CN" b="1" dirty="0">
              <a:latin typeface="+mj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B8640F-DB50-48A8-828B-344DE1CE7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79" y="794266"/>
            <a:ext cx="11250595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61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FCB7C0C-8D8C-4EF4-B51A-A4078D8E8587}"/>
              </a:ext>
            </a:extLst>
          </p:cNvPr>
          <p:cNvSpPr txBox="1"/>
          <p:nvPr/>
        </p:nvSpPr>
        <p:spPr>
          <a:xfrm>
            <a:off x="974022" y="1384039"/>
            <a:ext cx="57172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数据科学和机器学习介绍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用数据科学和机器学习回答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个问题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 err="1"/>
              <a:t>Mobiliya</a:t>
            </a:r>
            <a:r>
              <a:rPr lang="en-US" altLang="zh-CN" sz="2400" dirty="0"/>
              <a:t> IOT Platform</a:t>
            </a:r>
            <a:r>
              <a:rPr lang="zh-CN" altLang="en-US" sz="2400" dirty="0"/>
              <a:t>介绍和案例描述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一个可视化的机器学习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99106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C016DF-97F3-4748-A843-AA90147C2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4" y="168676"/>
            <a:ext cx="10218198" cy="5936555"/>
          </a:xfrm>
          <a:prstGeom prst="rect">
            <a:avLst/>
          </a:prstGeom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0887E735-D52D-4503-AA3F-0D794F094500}"/>
              </a:ext>
            </a:extLst>
          </p:cNvPr>
          <p:cNvSpPr/>
          <p:nvPr/>
        </p:nvSpPr>
        <p:spPr bwMode="auto">
          <a:xfrm>
            <a:off x="740994" y="5901044"/>
            <a:ext cx="10218197" cy="861391"/>
          </a:xfrm>
          <a:prstGeom prst="rect">
            <a:avLst/>
          </a:prstGeom>
          <a:solidFill>
            <a:srgbClr val="666AA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531D634B-70C9-4E65-B96B-448EB8CC238B}"/>
              </a:ext>
            </a:extLst>
          </p:cNvPr>
          <p:cNvSpPr/>
          <p:nvPr/>
        </p:nvSpPr>
        <p:spPr>
          <a:xfrm>
            <a:off x="4282185" y="6162271"/>
            <a:ext cx="313581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www.mobiliya.com</a:t>
            </a:r>
            <a:endParaRPr lang="en-US" altLang="zh-CN" sz="11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en-US" altLang="zh-CN" sz="11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USA | CANADA | INDIA | CHINA | S. KOREA</a:t>
            </a:r>
          </a:p>
          <a:p>
            <a:pPr algn="ctr"/>
            <a:r>
              <a:rPr lang="en-US" altLang="zh-CN" sz="11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Email: </a:t>
            </a:r>
            <a:r>
              <a:rPr lang="en-US" altLang="zh-CN" sz="11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info@mobiliya.com</a:t>
            </a:r>
            <a:r>
              <a:rPr lang="en-US" altLang="zh-CN" sz="11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128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>
            <a:extLst>
              <a:ext uri="{FF2B5EF4-FFF2-40B4-BE49-F238E27FC236}">
                <a16:creationId xmlns:a16="http://schemas.microsoft.com/office/drawing/2014/main" id="{75F997DB-1B93-410F-B0D4-D6F6D3104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84" y="168676"/>
            <a:ext cx="1788087" cy="890482"/>
          </a:xfrm>
          <a:prstGeom prst="rect">
            <a:avLst/>
          </a:prstGeom>
        </p:spPr>
      </p:pic>
      <p:sp>
        <p:nvSpPr>
          <p:cNvPr id="3" name="Rectangle 85">
            <a:extLst>
              <a:ext uri="{FF2B5EF4-FFF2-40B4-BE49-F238E27FC236}">
                <a16:creationId xmlns:a16="http://schemas.microsoft.com/office/drawing/2014/main" id="{A6D8208D-C0D0-4DE7-8F30-498566CE8CE2}"/>
              </a:ext>
            </a:extLst>
          </p:cNvPr>
          <p:cNvSpPr/>
          <p:nvPr/>
        </p:nvSpPr>
        <p:spPr bwMode="auto">
          <a:xfrm>
            <a:off x="1111081" y="553973"/>
            <a:ext cx="5317045" cy="3881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200"/>
              </a:spcBef>
            </a:pPr>
            <a:r>
              <a:rPr lang="en-US" sz="1600" dirty="0">
                <a:solidFill>
                  <a:srgbClr val="666AA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Mobiliya IoT Platform - Overview</a:t>
            </a:r>
          </a:p>
          <a:p>
            <a:pPr lvl="0">
              <a:spcBef>
                <a:spcPts val="1200"/>
              </a:spcBef>
            </a:pPr>
            <a:endParaRPr lang="en-US" sz="1600" dirty="0">
              <a:solidFill>
                <a:srgbClr val="666AA8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>
              <a:spcBef>
                <a:spcPts val="1200"/>
              </a:spcBef>
            </a:pPr>
            <a:endParaRPr lang="en-US" sz="1600" dirty="0">
              <a:solidFill>
                <a:srgbClr val="666AA8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>
              <a:spcBef>
                <a:spcPts val="1200"/>
              </a:spcBef>
            </a:pPr>
            <a:endParaRPr lang="en-US" sz="1600" dirty="0">
              <a:solidFill>
                <a:srgbClr val="666AA8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>
              <a:spcBef>
                <a:spcPts val="1200"/>
              </a:spcBef>
            </a:pPr>
            <a:endParaRPr lang="en-US" sz="1100" dirty="0">
              <a:solidFill>
                <a:srgbClr val="666AA8"/>
              </a:solidFill>
            </a:endParaRPr>
          </a:p>
          <a:p>
            <a:pPr lvl="0">
              <a:spcBef>
                <a:spcPts val="1200"/>
              </a:spcBef>
            </a:pPr>
            <a:endParaRPr lang="en-US" sz="1100" dirty="0">
              <a:solidFill>
                <a:srgbClr val="666AA8"/>
              </a:solidFill>
            </a:endParaRPr>
          </a:p>
          <a:p>
            <a:pPr lvl="0"/>
            <a:endParaRPr lang="en-US" sz="1100" dirty="0">
              <a:solidFill>
                <a:srgbClr val="666AA8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B61EEA-85C6-4439-AFE2-19C09A9AD78E}"/>
              </a:ext>
            </a:extLst>
          </p:cNvPr>
          <p:cNvSpPr/>
          <p:nvPr/>
        </p:nvSpPr>
        <p:spPr>
          <a:xfrm>
            <a:off x="1107183" y="942082"/>
            <a:ext cx="73493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rgbClr val="505050"/>
                </a:solidFill>
              </a:rPr>
              <a:t>A comprehensive IoT platform that enables business owners to efficiently manage their infrastructure through our various solutions</a:t>
            </a:r>
            <a:endParaRPr lang="en-IN" sz="1200" dirty="0"/>
          </a:p>
        </p:txBody>
      </p:sp>
      <p:grpSp>
        <p:nvGrpSpPr>
          <p:cNvPr id="5" name="Group 33">
            <a:extLst>
              <a:ext uri="{FF2B5EF4-FFF2-40B4-BE49-F238E27FC236}">
                <a16:creationId xmlns:a16="http://schemas.microsoft.com/office/drawing/2014/main" id="{0E7DB690-556F-4B1B-A140-0B9AC2FBF9B0}"/>
              </a:ext>
            </a:extLst>
          </p:cNvPr>
          <p:cNvGrpSpPr/>
          <p:nvPr/>
        </p:nvGrpSpPr>
        <p:grpSpPr>
          <a:xfrm>
            <a:off x="1111081" y="1449844"/>
            <a:ext cx="8796399" cy="4950956"/>
            <a:chOff x="1066800" y="1295400"/>
            <a:chExt cx="10744200" cy="4922010"/>
          </a:xfrm>
        </p:grpSpPr>
        <p:sp>
          <p:nvSpPr>
            <p:cNvPr id="6" name="Rectangle 34">
              <a:extLst>
                <a:ext uri="{FF2B5EF4-FFF2-40B4-BE49-F238E27FC236}">
                  <a16:creationId xmlns:a16="http://schemas.microsoft.com/office/drawing/2014/main" id="{B2A31CB7-D7BF-4AF0-A514-9455A566ADB0}"/>
                </a:ext>
              </a:extLst>
            </p:cNvPr>
            <p:cNvSpPr/>
            <p:nvPr/>
          </p:nvSpPr>
          <p:spPr>
            <a:xfrm>
              <a:off x="1066800" y="5379210"/>
              <a:ext cx="10738834" cy="838200"/>
            </a:xfrm>
            <a:prstGeom prst="rect">
              <a:avLst/>
            </a:prstGeom>
            <a:solidFill>
              <a:srgbClr val="7069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Mobiliya</a:t>
              </a:r>
              <a:r>
                <a:rPr lang="en-IN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IoT</a:t>
              </a:r>
              <a:r>
                <a:rPr lang="en-IN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Platform</a:t>
              </a:r>
            </a:p>
          </p:txBody>
        </p:sp>
        <p:sp>
          <p:nvSpPr>
            <p:cNvPr id="7" name="Rectangle 35">
              <a:extLst>
                <a:ext uri="{FF2B5EF4-FFF2-40B4-BE49-F238E27FC236}">
                  <a16:creationId xmlns:a16="http://schemas.microsoft.com/office/drawing/2014/main" id="{F4A2B8FD-CBED-4A4B-9DFE-B7D20BDB5B2E}"/>
                </a:ext>
              </a:extLst>
            </p:cNvPr>
            <p:cNvSpPr/>
            <p:nvPr/>
          </p:nvSpPr>
          <p:spPr>
            <a:xfrm>
              <a:off x="1072166" y="1301817"/>
              <a:ext cx="2520000" cy="3934287"/>
            </a:xfrm>
            <a:prstGeom prst="rect">
              <a:avLst/>
            </a:prstGeom>
            <a:noFill/>
            <a:ln>
              <a:solidFill>
                <a:srgbClr val="716A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36">
              <a:extLst>
                <a:ext uri="{FF2B5EF4-FFF2-40B4-BE49-F238E27FC236}">
                  <a16:creationId xmlns:a16="http://schemas.microsoft.com/office/drawing/2014/main" id="{AA529F7E-BABA-4897-B1CF-66710DB070DF}"/>
                </a:ext>
              </a:extLst>
            </p:cNvPr>
            <p:cNvSpPr/>
            <p:nvPr/>
          </p:nvSpPr>
          <p:spPr>
            <a:xfrm>
              <a:off x="3815365" y="1301817"/>
              <a:ext cx="2520000" cy="3934287"/>
            </a:xfrm>
            <a:prstGeom prst="rect">
              <a:avLst/>
            </a:prstGeom>
            <a:noFill/>
            <a:ln>
              <a:solidFill>
                <a:srgbClr val="3CB4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37">
              <a:extLst>
                <a:ext uri="{FF2B5EF4-FFF2-40B4-BE49-F238E27FC236}">
                  <a16:creationId xmlns:a16="http://schemas.microsoft.com/office/drawing/2014/main" id="{1C25D911-2B87-4108-B903-A4F049F6961F}"/>
                </a:ext>
              </a:extLst>
            </p:cNvPr>
            <p:cNvSpPr/>
            <p:nvPr/>
          </p:nvSpPr>
          <p:spPr>
            <a:xfrm>
              <a:off x="6547800" y="1301817"/>
              <a:ext cx="2520000" cy="3934287"/>
            </a:xfrm>
            <a:prstGeom prst="rect">
              <a:avLst/>
            </a:prstGeom>
            <a:noFill/>
            <a:ln>
              <a:solidFill>
                <a:srgbClr val="F8A5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38">
              <a:extLst>
                <a:ext uri="{FF2B5EF4-FFF2-40B4-BE49-F238E27FC236}">
                  <a16:creationId xmlns:a16="http://schemas.microsoft.com/office/drawing/2014/main" id="{5B6E8F3A-2619-4B94-A305-D33C047C3095}"/>
                </a:ext>
              </a:extLst>
            </p:cNvPr>
            <p:cNvSpPr/>
            <p:nvPr/>
          </p:nvSpPr>
          <p:spPr>
            <a:xfrm>
              <a:off x="9291000" y="1301817"/>
              <a:ext cx="2520000" cy="393428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39">
              <a:extLst>
                <a:ext uri="{FF2B5EF4-FFF2-40B4-BE49-F238E27FC236}">
                  <a16:creationId xmlns:a16="http://schemas.microsoft.com/office/drawing/2014/main" id="{5444F2E3-8EC5-4DDB-9032-E294C79A4DFA}"/>
                </a:ext>
              </a:extLst>
            </p:cNvPr>
            <p:cNvSpPr/>
            <p:nvPr/>
          </p:nvSpPr>
          <p:spPr>
            <a:xfrm>
              <a:off x="1066800" y="1295400"/>
              <a:ext cx="2520000" cy="812340"/>
            </a:xfrm>
            <a:prstGeom prst="rect">
              <a:avLst/>
            </a:prstGeom>
            <a:solidFill>
              <a:srgbClr val="716AB0"/>
            </a:solidFill>
            <a:ln>
              <a:solidFill>
                <a:srgbClr val="716A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Rectangle 40">
              <a:extLst>
                <a:ext uri="{FF2B5EF4-FFF2-40B4-BE49-F238E27FC236}">
                  <a16:creationId xmlns:a16="http://schemas.microsoft.com/office/drawing/2014/main" id="{127B4815-5281-4760-B133-8A44E155289E}"/>
                </a:ext>
              </a:extLst>
            </p:cNvPr>
            <p:cNvSpPr/>
            <p:nvPr/>
          </p:nvSpPr>
          <p:spPr>
            <a:xfrm>
              <a:off x="6542434" y="1295400"/>
              <a:ext cx="2520000" cy="812340"/>
            </a:xfrm>
            <a:prstGeom prst="rect">
              <a:avLst/>
            </a:prstGeom>
            <a:solidFill>
              <a:srgbClr val="F8A5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BED43379-EE77-4683-9398-6EA67383F784}"/>
                </a:ext>
              </a:extLst>
            </p:cNvPr>
            <p:cNvSpPr/>
            <p:nvPr/>
          </p:nvSpPr>
          <p:spPr>
            <a:xfrm>
              <a:off x="9285634" y="1295400"/>
              <a:ext cx="2520000" cy="81234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Rectangle 42">
              <a:extLst>
                <a:ext uri="{FF2B5EF4-FFF2-40B4-BE49-F238E27FC236}">
                  <a16:creationId xmlns:a16="http://schemas.microsoft.com/office/drawing/2014/main" id="{CB9193B9-3CB3-4374-A199-9E40D9904162}"/>
                </a:ext>
              </a:extLst>
            </p:cNvPr>
            <p:cNvSpPr/>
            <p:nvPr/>
          </p:nvSpPr>
          <p:spPr>
            <a:xfrm>
              <a:off x="3857506" y="1302799"/>
              <a:ext cx="2520000" cy="812340"/>
            </a:xfrm>
            <a:prstGeom prst="rect">
              <a:avLst/>
            </a:prstGeom>
            <a:solidFill>
              <a:srgbClr val="3CB4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TextBox 43">
              <a:extLst>
                <a:ext uri="{FF2B5EF4-FFF2-40B4-BE49-F238E27FC236}">
                  <a16:creationId xmlns:a16="http://schemas.microsoft.com/office/drawing/2014/main" id="{B3C43785-2A4D-46C9-93BB-61C32FECC4EF}"/>
                </a:ext>
              </a:extLst>
            </p:cNvPr>
            <p:cNvSpPr txBox="1"/>
            <p:nvPr/>
          </p:nvSpPr>
          <p:spPr>
            <a:xfrm>
              <a:off x="1175967" y="2107741"/>
              <a:ext cx="2339999" cy="1055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用传感器改造资产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监测资产</a:t>
              </a:r>
              <a:r>
                <a:rPr lang="en-US" altLang="zh-CN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24 * 7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获取详细的资产性能报告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设置所需的测量参数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预测资产维护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当资产表现不佳时，自动触发和警报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44">
              <a:extLst>
                <a:ext uri="{FF2B5EF4-FFF2-40B4-BE49-F238E27FC236}">
                  <a16:creationId xmlns:a16="http://schemas.microsoft.com/office/drawing/2014/main" id="{16F7C26B-CD46-4DA9-A0B5-61D4B4E305E2}"/>
                </a:ext>
              </a:extLst>
            </p:cNvPr>
            <p:cNvSpPr/>
            <p:nvPr/>
          </p:nvSpPr>
          <p:spPr>
            <a:xfrm>
              <a:off x="3815364" y="2130861"/>
              <a:ext cx="2520000" cy="917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实时定位资产和车队</a:t>
              </a:r>
              <a:endParaRPr lang="en-US" altLang="zh-CN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监控车辆和司机的行为</a:t>
              </a:r>
              <a:endParaRPr lang="en-US" altLang="zh-CN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预测车队损耗</a:t>
              </a:r>
              <a:endParaRPr lang="en-US" altLang="zh-CN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提高物流效率</a:t>
              </a:r>
              <a:endParaRPr lang="en-US" altLang="zh-CN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设置时间限制，传感器能力和地理区域规则</a:t>
              </a:r>
              <a:endParaRPr lang="en-US" altLang="zh-CN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45">
              <a:extLst>
                <a:ext uri="{FF2B5EF4-FFF2-40B4-BE49-F238E27FC236}">
                  <a16:creationId xmlns:a16="http://schemas.microsoft.com/office/drawing/2014/main" id="{9CED379F-5D38-4B84-A50A-15F5C336B9FE}"/>
                </a:ext>
              </a:extLst>
            </p:cNvPr>
            <p:cNvSpPr/>
            <p:nvPr/>
          </p:nvSpPr>
          <p:spPr>
            <a:xfrm>
              <a:off x="6597016" y="2107741"/>
              <a:ext cx="2410835" cy="10556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监控能源使用</a:t>
              </a:r>
              <a:endParaRPr lang="en-US" altLang="zh-CN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每日</a:t>
              </a:r>
              <a:r>
                <a:rPr lang="en-US" altLang="zh-CN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每周</a:t>
              </a:r>
              <a:r>
                <a:rPr lang="en-US" altLang="zh-CN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每月能源消耗的报告</a:t>
              </a:r>
              <a:endParaRPr lang="en-US" altLang="zh-CN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在网页上实时展示数据</a:t>
              </a:r>
              <a:endParaRPr lang="en-US" altLang="zh-CN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了解未利用</a:t>
              </a:r>
              <a:r>
                <a:rPr lang="en-US" altLang="zh-CN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浪费</a:t>
              </a:r>
              <a:r>
                <a:rPr lang="en-US" altLang="zh-CN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的能源</a:t>
              </a:r>
              <a:endParaRPr lang="en-US" altLang="zh-CN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检测异常情况</a:t>
              </a:r>
              <a:endParaRPr lang="en-US" altLang="zh-CN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主动预测、调整和管理</a:t>
              </a:r>
              <a:endParaRPr lang="en-US" altLang="zh-CN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提前控制能源成本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46">
              <a:extLst>
                <a:ext uri="{FF2B5EF4-FFF2-40B4-BE49-F238E27FC236}">
                  <a16:creationId xmlns:a16="http://schemas.microsoft.com/office/drawing/2014/main" id="{AAB2C9C4-4D9A-4134-9BD8-C9DB80A98A50}"/>
                </a:ext>
              </a:extLst>
            </p:cNvPr>
            <p:cNvSpPr/>
            <p:nvPr/>
          </p:nvSpPr>
          <p:spPr>
            <a:xfrm>
              <a:off x="9394801" y="2123347"/>
              <a:ext cx="2339999" cy="10556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人脸识别</a:t>
              </a:r>
              <a:endParaRPr lang="en-US" altLang="zh-CN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防盗警报系统</a:t>
              </a:r>
              <a:endParaRPr lang="en-US" altLang="zh-CN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智能泊车</a:t>
              </a:r>
              <a:endParaRPr lang="en-US" altLang="zh-CN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智能大厅</a:t>
              </a:r>
              <a:endParaRPr lang="en-US" altLang="zh-CN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智能会议室</a:t>
              </a:r>
              <a:endParaRPr lang="en-US" altLang="zh-CN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流量统计</a:t>
              </a:r>
              <a:endParaRPr lang="en-US" altLang="zh-CN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零售热图</a:t>
              </a:r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9" name="Picture 4" descr="Image result for energy monitoring icon">
              <a:extLst>
                <a:ext uri="{FF2B5EF4-FFF2-40B4-BE49-F238E27FC236}">
                  <a16:creationId xmlns:a16="http://schemas.microsoft.com/office/drawing/2014/main" id="{2DFA0403-3DB8-4DED-8B70-EE1A3F1ED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618" y="1388072"/>
              <a:ext cx="667105" cy="633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Related image">
              <a:extLst>
                <a:ext uri="{FF2B5EF4-FFF2-40B4-BE49-F238E27FC236}">
                  <a16:creationId xmlns:a16="http://schemas.microsoft.com/office/drawing/2014/main" id="{F7BF3FBC-89CC-47F0-B94A-C8F7ED03EF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9556" y="1399782"/>
              <a:ext cx="630690" cy="618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Group 49">
              <a:extLst>
                <a:ext uri="{FF2B5EF4-FFF2-40B4-BE49-F238E27FC236}">
                  <a16:creationId xmlns:a16="http://schemas.microsoft.com/office/drawing/2014/main" id="{9DBAF4B5-D594-4D76-8F2E-63FAF5501461}"/>
                </a:ext>
              </a:extLst>
            </p:cNvPr>
            <p:cNvGrpSpPr/>
            <p:nvPr/>
          </p:nvGrpSpPr>
          <p:grpSpPr>
            <a:xfrm>
              <a:off x="1245784" y="1355929"/>
              <a:ext cx="688975" cy="688975"/>
              <a:chOff x="1647661" y="1209273"/>
              <a:chExt cx="688975" cy="688975"/>
            </a:xfrm>
          </p:grpSpPr>
          <p:pic>
            <p:nvPicPr>
              <p:cNvPr id="27" name="Picture 12" descr="Image result for location icon">
                <a:extLst>
                  <a:ext uri="{FF2B5EF4-FFF2-40B4-BE49-F238E27FC236}">
                    <a16:creationId xmlns:a16="http://schemas.microsoft.com/office/drawing/2014/main" id="{30D8D588-9E51-4700-A06C-9E223E6E56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7661" y="1209273"/>
                <a:ext cx="688975" cy="688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6" descr="Image result for carton icon">
                <a:extLst>
                  <a:ext uri="{FF2B5EF4-FFF2-40B4-BE49-F238E27FC236}">
                    <a16:creationId xmlns:a16="http://schemas.microsoft.com/office/drawing/2014/main" id="{D59C16B9-59CE-45A2-BF1A-88482550ED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9741" y="1377776"/>
                <a:ext cx="404813" cy="4048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Rectangle 50">
              <a:extLst>
                <a:ext uri="{FF2B5EF4-FFF2-40B4-BE49-F238E27FC236}">
                  <a16:creationId xmlns:a16="http://schemas.microsoft.com/office/drawing/2014/main" id="{D7D96F63-6F3B-4B51-88AF-FBA17ABB0F67}"/>
                </a:ext>
              </a:extLst>
            </p:cNvPr>
            <p:cNvSpPr/>
            <p:nvPr/>
          </p:nvSpPr>
          <p:spPr>
            <a:xfrm>
              <a:off x="1937443" y="1332238"/>
              <a:ext cx="1520568" cy="2294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资产追踪解决方案</a:t>
              </a:r>
              <a:endParaRPr lang="en-IN" sz="9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Rectangle 51">
              <a:extLst>
                <a:ext uri="{FF2B5EF4-FFF2-40B4-BE49-F238E27FC236}">
                  <a16:creationId xmlns:a16="http://schemas.microsoft.com/office/drawing/2014/main" id="{A627FD0D-95A7-4A7D-8A3A-CDA562CF71AC}"/>
                </a:ext>
              </a:extLst>
            </p:cNvPr>
            <p:cNvSpPr/>
            <p:nvPr/>
          </p:nvSpPr>
          <p:spPr>
            <a:xfrm>
              <a:off x="4667900" y="1344439"/>
              <a:ext cx="1583893" cy="2294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车队管理解决方案</a:t>
              </a:r>
              <a:r>
                <a:rPr lang="en-IN" sz="9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24" name="Rectangle 52">
              <a:extLst>
                <a:ext uri="{FF2B5EF4-FFF2-40B4-BE49-F238E27FC236}">
                  <a16:creationId xmlns:a16="http://schemas.microsoft.com/office/drawing/2014/main" id="{4628A670-26F8-4ACD-B2F9-33F699E13FE4}"/>
                </a:ext>
              </a:extLst>
            </p:cNvPr>
            <p:cNvSpPr/>
            <p:nvPr/>
          </p:nvSpPr>
          <p:spPr>
            <a:xfrm>
              <a:off x="10151795" y="1344439"/>
              <a:ext cx="1583893" cy="2294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安全和监控解决方案</a:t>
              </a:r>
              <a:endParaRPr lang="en-IN" sz="9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Rectangle 53">
              <a:extLst>
                <a:ext uri="{FF2B5EF4-FFF2-40B4-BE49-F238E27FC236}">
                  <a16:creationId xmlns:a16="http://schemas.microsoft.com/office/drawing/2014/main" id="{D15B0E52-E8A8-4911-845C-E59295EFDA82}"/>
                </a:ext>
              </a:extLst>
            </p:cNvPr>
            <p:cNvSpPr/>
            <p:nvPr/>
          </p:nvSpPr>
          <p:spPr>
            <a:xfrm>
              <a:off x="7542179" y="1362947"/>
              <a:ext cx="1583893" cy="2294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能源管理解决方案</a:t>
              </a:r>
              <a:endParaRPr lang="en-IN" sz="9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6" name="Picture 4" descr="Image result for vehicle in circle icon">
              <a:extLst>
                <a:ext uri="{FF2B5EF4-FFF2-40B4-BE49-F238E27FC236}">
                  <a16:creationId xmlns:a16="http://schemas.microsoft.com/office/drawing/2014/main" id="{EBE16416-AA35-4D13-86BC-B09DC01AD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7752" y="1419021"/>
              <a:ext cx="595872" cy="594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74127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F270BAC-88E0-4E80-81DF-92D6FF617084}"/>
              </a:ext>
            </a:extLst>
          </p:cNvPr>
          <p:cNvSpPr txBox="1"/>
          <p:nvPr/>
        </p:nvSpPr>
        <p:spPr>
          <a:xfrm>
            <a:off x="861134" y="776960"/>
            <a:ext cx="2787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lt"/>
              </a:rPr>
              <a:t>议程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CB7C0C-8D8C-4EF4-B51A-A4078D8E8587}"/>
              </a:ext>
            </a:extLst>
          </p:cNvPr>
          <p:cNvSpPr txBox="1"/>
          <p:nvPr/>
        </p:nvSpPr>
        <p:spPr>
          <a:xfrm>
            <a:off x="861134" y="1948484"/>
            <a:ext cx="7594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lt"/>
              </a:rPr>
              <a:t>数据科学和机器学习介绍</a:t>
            </a:r>
            <a:endParaRPr lang="en-US" altLang="zh-CN" sz="24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lt"/>
              </a:rPr>
              <a:t>用数据科学和机器学习回答</a:t>
            </a:r>
            <a:r>
              <a:rPr lang="en-US" altLang="zh-CN" sz="2400" dirty="0">
                <a:latin typeface="+mj-lt"/>
              </a:rPr>
              <a:t>4</a:t>
            </a:r>
            <a:r>
              <a:rPr lang="zh-CN" altLang="en-US" sz="2400" dirty="0">
                <a:latin typeface="+mj-lt"/>
              </a:rPr>
              <a:t>个问题</a:t>
            </a:r>
            <a:endParaRPr lang="en-US" altLang="zh-CN" sz="24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latin typeface="+mj-lt"/>
              </a:rPr>
              <a:t>Mobiliya</a:t>
            </a:r>
            <a:r>
              <a:rPr lang="en-US" altLang="zh-CN" sz="2400" dirty="0">
                <a:latin typeface="+mj-lt"/>
              </a:rPr>
              <a:t> IOT Platform</a:t>
            </a:r>
            <a:r>
              <a:rPr lang="zh-CN" altLang="en-US" sz="2400" dirty="0">
                <a:latin typeface="+mj-lt"/>
              </a:rPr>
              <a:t>介绍和案例描述</a:t>
            </a:r>
            <a:endParaRPr lang="en-US" altLang="zh-CN" sz="24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lt"/>
              </a:rPr>
              <a:t>一个可视化的机器学习</a:t>
            </a:r>
            <a:r>
              <a:rPr lang="en-US" altLang="zh-CN" sz="2400" dirty="0"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90656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9A246AE-ACF4-482E-BAFC-A860431B6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64" y="0"/>
            <a:ext cx="9684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00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>
            <a:extLst>
              <a:ext uri="{FF2B5EF4-FFF2-40B4-BE49-F238E27FC236}">
                <a16:creationId xmlns:a16="http://schemas.microsoft.com/office/drawing/2014/main" id="{75F997DB-1B93-410F-B0D4-D6F6D3104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84" y="168676"/>
            <a:ext cx="1788087" cy="890482"/>
          </a:xfrm>
          <a:prstGeom prst="rect">
            <a:avLst/>
          </a:prstGeom>
        </p:spPr>
      </p:pic>
      <p:sp>
        <p:nvSpPr>
          <p:cNvPr id="29" name="Rectangle 57">
            <a:extLst>
              <a:ext uri="{FF2B5EF4-FFF2-40B4-BE49-F238E27FC236}">
                <a16:creationId xmlns:a16="http://schemas.microsoft.com/office/drawing/2014/main" id="{8C6B487B-1A2C-4135-A78C-0A2863D7AB02}"/>
              </a:ext>
            </a:extLst>
          </p:cNvPr>
          <p:cNvSpPr/>
          <p:nvPr/>
        </p:nvSpPr>
        <p:spPr bwMode="auto">
          <a:xfrm>
            <a:off x="1107183" y="526758"/>
            <a:ext cx="5317045" cy="3881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200"/>
              </a:spcBef>
            </a:pPr>
            <a:r>
              <a:rPr lang="en-US" sz="1600" dirty="0">
                <a:solidFill>
                  <a:srgbClr val="666AA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Solution Approach for Energy Management</a:t>
            </a:r>
          </a:p>
          <a:p>
            <a:pPr lvl="0">
              <a:spcBef>
                <a:spcPts val="1200"/>
              </a:spcBef>
            </a:pPr>
            <a:endParaRPr lang="en-US" sz="1600" dirty="0">
              <a:solidFill>
                <a:srgbClr val="666AA8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>
              <a:spcBef>
                <a:spcPts val="1200"/>
              </a:spcBef>
            </a:pPr>
            <a:endParaRPr lang="en-US" sz="1600" dirty="0">
              <a:solidFill>
                <a:srgbClr val="666AA8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>
              <a:spcBef>
                <a:spcPts val="1200"/>
              </a:spcBef>
            </a:pPr>
            <a:endParaRPr lang="en-US" sz="1600" dirty="0">
              <a:solidFill>
                <a:srgbClr val="666AA8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>
              <a:spcBef>
                <a:spcPts val="1200"/>
              </a:spcBef>
            </a:pPr>
            <a:endParaRPr lang="en-US" sz="1100" dirty="0">
              <a:solidFill>
                <a:srgbClr val="666AA8"/>
              </a:solidFill>
            </a:endParaRPr>
          </a:p>
          <a:p>
            <a:pPr lvl="0">
              <a:spcBef>
                <a:spcPts val="1200"/>
              </a:spcBef>
            </a:pPr>
            <a:endParaRPr lang="en-US" sz="1100" dirty="0">
              <a:solidFill>
                <a:srgbClr val="666AA8"/>
              </a:solidFill>
            </a:endParaRPr>
          </a:p>
          <a:p>
            <a:pPr lvl="0"/>
            <a:endParaRPr lang="en-US" sz="1100" dirty="0">
              <a:solidFill>
                <a:srgbClr val="666AA8"/>
              </a:solidFill>
            </a:endParaRPr>
          </a:p>
        </p:txBody>
      </p:sp>
      <p:sp>
        <p:nvSpPr>
          <p:cNvPr id="30" name="Rectangle 58">
            <a:extLst>
              <a:ext uri="{FF2B5EF4-FFF2-40B4-BE49-F238E27FC236}">
                <a16:creationId xmlns:a16="http://schemas.microsoft.com/office/drawing/2014/main" id="{4DA0F3E3-6C1D-4F32-B392-312C569C1FCE}"/>
              </a:ext>
            </a:extLst>
          </p:cNvPr>
          <p:cNvSpPr/>
          <p:nvPr/>
        </p:nvSpPr>
        <p:spPr>
          <a:xfrm>
            <a:off x="1086129" y="895738"/>
            <a:ext cx="72431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200" dirty="0">
                <a:solidFill>
                  <a:srgbClr val="505050"/>
                </a:solidFill>
              </a:rPr>
              <a:t>For enabling Energy Management Solution we classify it in three phases:</a:t>
            </a:r>
            <a:endParaRPr lang="en-IN" sz="1200" dirty="0"/>
          </a:p>
        </p:txBody>
      </p:sp>
      <p:grpSp>
        <p:nvGrpSpPr>
          <p:cNvPr id="31" name="Group 68">
            <a:extLst>
              <a:ext uri="{FF2B5EF4-FFF2-40B4-BE49-F238E27FC236}">
                <a16:creationId xmlns:a16="http://schemas.microsoft.com/office/drawing/2014/main" id="{9E87D075-AAB5-4E00-BD1D-ADE7EF27FAF6}"/>
              </a:ext>
            </a:extLst>
          </p:cNvPr>
          <p:cNvGrpSpPr/>
          <p:nvPr/>
        </p:nvGrpSpPr>
        <p:grpSpPr>
          <a:xfrm>
            <a:off x="1107183" y="1541717"/>
            <a:ext cx="5542192" cy="4353056"/>
            <a:chOff x="943897" y="992648"/>
            <a:chExt cx="7796725" cy="4980397"/>
          </a:xfrm>
        </p:grpSpPr>
        <p:sp>
          <p:nvSpPr>
            <p:cNvPr id="32" name="Rectangle 69">
              <a:extLst>
                <a:ext uri="{FF2B5EF4-FFF2-40B4-BE49-F238E27FC236}">
                  <a16:creationId xmlns:a16="http://schemas.microsoft.com/office/drawing/2014/main" id="{9FB684EA-4BB3-4A4B-9A51-7F827C6EA106}"/>
                </a:ext>
              </a:extLst>
            </p:cNvPr>
            <p:cNvSpPr/>
            <p:nvPr/>
          </p:nvSpPr>
          <p:spPr>
            <a:xfrm>
              <a:off x="943897" y="1336863"/>
              <a:ext cx="2349910" cy="4636182"/>
            </a:xfrm>
            <a:prstGeom prst="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3" name="Rectangle 70">
              <a:extLst>
                <a:ext uri="{FF2B5EF4-FFF2-40B4-BE49-F238E27FC236}">
                  <a16:creationId xmlns:a16="http://schemas.microsoft.com/office/drawing/2014/main" id="{985CFCB7-3E38-4F20-9630-B0480AD52066}"/>
                </a:ext>
              </a:extLst>
            </p:cNvPr>
            <p:cNvSpPr/>
            <p:nvPr/>
          </p:nvSpPr>
          <p:spPr>
            <a:xfrm>
              <a:off x="1439412" y="5365216"/>
              <a:ext cx="1369340" cy="528151"/>
            </a:xfrm>
            <a:prstGeom prst="rect">
              <a:avLst/>
            </a:prstGeom>
            <a:solidFill>
              <a:srgbClr val="607189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altLang="en-US" sz="900" dirty="0"/>
                <a:t>Controls System</a:t>
              </a:r>
            </a:p>
          </p:txBody>
        </p:sp>
        <p:sp>
          <p:nvSpPr>
            <p:cNvPr id="34" name="Rectangle 71">
              <a:extLst>
                <a:ext uri="{FF2B5EF4-FFF2-40B4-BE49-F238E27FC236}">
                  <a16:creationId xmlns:a16="http://schemas.microsoft.com/office/drawing/2014/main" id="{F8F79022-B573-45E7-83B8-7B42EC308111}"/>
                </a:ext>
              </a:extLst>
            </p:cNvPr>
            <p:cNvSpPr/>
            <p:nvPr/>
          </p:nvSpPr>
          <p:spPr>
            <a:xfrm>
              <a:off x="1439412" y="4412949"/>
              <a:ext cx="1369340" cy="528151"/>
            </a:xfrm>
            <a:prstGeom prst="rect">
              <a:avLst/>
            </a:prstGeom>
            <a:solidFill>
              <a:srgbClr val="607189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altLang="en-US" sz="900" dirty="0"/>
                <a:t>Data Aggregator</a:t>
              </a:r>
            </a:p>
          </p:txBody>
        </p:sp>
        <p:sp>
          <p:nvSpPr>
            <p:cNvPr id="35" name="Rectangle 72">
              <a:extLst>
                <a:ext uri="{FF2B5EF4-FFF2-40B4-BE49-F238E27FC236}">
                  <a16:creationId xmlns:a16="http://schemas.microsoft.com/office/drawing/2014/main" id="{C432AFD1-C740-4521-8572-CFAAA9FF29DA}"/>
                </a:ext>
              </a:extLst>
            </p:cNvPr>
            <p:cNvSpPr/>
            <p:nvPr/>
          </p:nvSpPr>
          <p:spPr>
            <a:xfrm>
              <a:off x="1439413" y="3457857"/>
              <a:ext cx="1369340" cy="528151"/>
            </a:xfrm>
            <a:prstGeom prst="rect">
              <a:avLst/>
            </a:prstGeom>
            <a:solidFill>
              <a:srgbClr val="607189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altLang="en-US" sz="900" dirty="0" err="1"/>
                <a:t>Histonria</a:t>
              </a:r>
              <a:r>
                <a:rPr lang="en-IN" altLang="en-US" sz="900" dirty="0"/>
                <a:t> Database</a:t>
              </a:r>
            </a:p>
          </p:txBody>
        </p:sp>
        <p:sp>
          <p:nvSpPr>
            <p:cNvPr id="36" name="Rectangle 73">
              <a:extLst>
                <a:ext uri="{FF2B5EF4-FFF2-40B4-BE49-F238E27FC236}">
                  <a16:creationId xmlns:a16="http://schemas.microsoft.com/office/drawing/2014/main" id="{1C3FA6B2-2A82-4214-98D5-038837594474}"/>
                </a:ext>
              </a:extLst>
            </p:cNvPr>
            <p:cNvSpPr/>
            <p:nvPr/>
          </p:nvSpPr>
          <p:spPr>
            <a:xfrm>
              <a:off x="1439412" y="2502765"/>
              <a:ext cx="1369340" cy="528151"/>
            </a:xfrm>
            <a:prstGeom prst="rect">
              <a:avLst/>
            </a:prstGeom>
            <a:solidFill>
              <a:srgbClr val="607189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altLang="en-US" sz="900" dirty="0"/>
                <a:t>Application</a:t>
              </a:r>
            </a:p>
          </p:txBody>
        </p:sp>
        <p:sp>
          <p:nvSpPr>
            <p:cNvPr id="37" name="Rectangle 74">
              <a:extLst>
                <a:ext uri="{FF2B5EF4-FFF2-40B4-BE49-F238E27FC236}">
                  <a16:creationId xmlns:a16="http://schemas.microsoft.com/office/drawing/2014/main" id="{1B8BFEA2-69C0-4150-B273-CD383CB4302E}"/>
                </a:ext>
              </a:extLst>
            </p:cNvPr>
            <p:cNvSpPr/>
            <p:nvPr/>
          </p:nvSpPr>
          <p:spPr>
            <a:xfrm>
              <a:off x="1439412" y="1560032"/>
              <a:ext cx="1369340" cy="528151"/>
            </a:xfrm>
            <a:prstGeom prst="rect">
              <a:avLst/>
            </a:prstGeom>
            <a:solidFill>
              <a:srgbClr val="607189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altLang="en-US" sz="900" dirty="0"/>
                <a:t>Dashboards and Analytics</a:t>
              </a:r>
            </a:p>
          </p:txBody>
        </p:sp>
        <p:sp>
          <p:nvSpPr>
            <p:cNvPr id="38" name="Rectangle 75">
              <a:extLst>
                <a:ext uri="{FF2B5EF4-FFF2-40B4-BE49-F238E27FC236}">
                  <a16:creationId xmlns:a16="http://schemas.microsoft.com/office/drawing/2014/main" id="{EB5BAA16-67DD-4614-87D7-5FDC2EFC8C6F}"/>
                </a:ext>
              </a:extLst>
            </p:cNvPr>
            <p:cNvSpPr/>
            <p:nvPr/>
          </p:nvSpPr>
          <p:spPr>
            <a:xfrm>
              <a:off x="4142968" y="1560032"/>
              <a:ext cx="1369340" cy="528151"/>
            </a:xfrm>
            <a:prstGeom prst="rect">
              <a:avLst/>
            </a:prstGeom>
            <a:solidFill>
              <a:srgbClr val="607189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altLang="en-US" sz="900" dirty="0"/>
                <a:t>Predictive Analytics</a:t>
              </a:r>
            </a:p>
          </p:txBody>
        </p:sp>
        <p:sp>
          <p:nvSpPr>
            <p:cNvPr id="39" name="Rectangle 76">
              <a:extLst>
                <a:ext uri="{FF2B5EF4-FFF2-40B4-BE49-F238E27FC236}">
                  <a16:creationId xmlns:a16="http://schemas.microsoft.com/office/drawing/2014/main" id="{2D57DFF1-02EF-4398-B971-4149B47925FC}"/>
                </a:ext>
              </a:extLst>
            </p:cNvPr>
            <p:cNvSpPr/>
            <p:nvPr/>
          </p:nvSpPr>
          <p:spPr>
            <a:xfrm>
              <a:off x="4142968" y="3429000"/>
              <a:ext cx="1369340" cy="528151"/>
            </a:xfrm>
            <a:prstGeom prst="rect">
              <a:avLst/>
            </a:prstGeom>
            <a:solidFill>
              <a:srgbClr val="607189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altLang="en-US" sz="900" dirty="0"/>
                <a:t>Analytics Server </a:t>
              </a:r>
            </a:p>
          </p:txBody>
        </p:sp>
        <p:sp>
          <p:nvSpPr>
            <p:cNvPr id="40" name="Rectangle 77">
              <a:extLst>
                <a:ext uri="{FF2B5EF4-FFF2-40B4-BE49-F238E27FC236}">
                  <a16:creationId xmlns:a16="http://schemas.microsoft.com/office/drawing/2014/main" id="{35A27468-5229-4A6B-876D-548C0DDF98D2}"/>
                </a:ext>
              </a:extLst>
            </p:cNvPr>
            <p:cNvSpPr/>
            <p:nvPr/>
          </p:nvSpPr>
          <p:spPr>
            <a:xfrm>
              <a:off x="6896942" y="3426542"/>
              <a:ext cx="1369340" cy="528151"/>
            </a:xfrm>
            <a:prstGeom prst="rect">
              <a:avLst/>
            </a:prstGeom>
            <a:solidFill>
              <a:srgbClr val="607189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altLang="en-US" sz="900" dirty="0"/>
                <a:t>Device Utility</a:t>
              </a:r>
            </a:p>
          </p:txBody>
        </p:sp>
        <p:sp>
          <p:nvSpPr>
            <p:cNvPr id="41" name="Rectangle 78">
              <a:extLst>
                <a:ext uri="{FF2B5EF4-FFF2-40B4-BE49-F238E27FC236}">
                  <a16:creationId xmlns:a16="http://schemas.microsoft.com/office/drawing/2014/main" id="{C3413654-DC53-4F47-A651-D996E9E8CAAF}"/>
                </a:ext>
              </a:extLst>
            </p:cNvPr>
            <p:cNvSpPr/>
            <p:nvPr/>
          </p:nvSpPr>
          <p:spPr>
            <a:xfrm>
              <a:off x="6876647" y="1557573"/>
              <a:ext cx="1369340" cy="528151"/>
            </a:xfrm>
            <a:prstGeom prst="rect">
              <a:avLst/>
            </a:prstGeom>
            <a:solidFill>
              <a:srgbClr val="607189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altLang="en-US" sz="900" dirty="0"/>
                <a:t>Closed Loop System</a:t>
              </a:r>
            </a:p>
          </p:txBody>
        </p:sp>
        <p:sp>
          <p:nvSpPr>
            <p:cNvPr id="42" name="Right Arrow 20">
              <a:extLst>
                <a:ext uri="{FF2B5EF4-FFF2-40B4-BE49-F238E27FC236}">
                  <a16:creationId xmlns:a16="http://schemas.microsoft.com/office/drawing/2014/main" id="{CEF2CC83-41DA-4A21-BC02-1975DC74DF98}"/>
                </a:ext>
              </a:extLst>
            </p:cNvPr>
            <p:cNvSpPr/>
            <p:nvPr/>
          </p:nvSpPr>
          <p:spPr>
            <a:xfrm rot="16200000">
              <a:off x="1948013" y="5058148"/>
              <a:ext cx="352137" cy="190019"/>
            </a:xfrm>
            <a:prstGeom prst="rightArrow">
              <a:avLst/>
            </a:prstGeom>
            <a:solidFill>
              <a:srgbClr val="607189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3" name="Elbow Connector 36">
              <a:extLst>
                <a:ext uri="{FF2B5EF4-FFF2-40B4-BE49-F238E27FC236}">
                  <a16:creationId xmlns:a16="http://schemas.microsoft.com/office/drawing/2014/main" id="{52115AAE-70FB-4EE2-8153-1C3F0F222A91}"/>
                </a:ext>
              </a:extLst>
            </p:cNvPr>
            <p:cNvCxnSpPr>
              <a:cxnSpLocks/>
              <a:stCxn id="40" idx="2"/>
              <a:endCxn id="33" idx="3"/>
            </p:cNvCxnSpPr>
            <p:nvPr/>
          </p:nvCxnSpPr>
          <p:spPr>
            <a:xfrm rot="5400000">
              <a:off x="4357883" y="2405562"/>
              <a:ext cx="1674599" cy="4772860"/>
            </a:xfrm>
            <a:prstGeom prst="bentConnector2">
              <a:avLst/>
            </a:prstGeom>
            <a:solidFill>
              <a:srgbClr val="607189"/>
            </a:solidFill>
            <a:ln w="79375">
              <a:solidFill>
                <a:srgbClr val="607189"/>
              </a:solidFill>
              <a:headEnd type="stealth"/>
              <a:tailEnd type="triangle"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" name="Right Arrow 20">
              <a:extLst>
                <a:ext uri="{FF2B5EF4-FFF2-40B4-BE49-F238E27FC236}">
                  <a16:creationId xmlns:a16="http://schemas.microsoft.com/office/drawing/2014/main" id="{049AACF6-9697-4DB4-A741-D9DD6A200A16}"/>
                </a:ext>
              </a:extLst>
            </p:cNvPr>
            <p:cNvSpPr/>
            <p:nvPr/>
          </p:nvSpPr>
          <p:spPr>
            <a:xfrm rot="16200000">
              <a:off x="1948013" y="4102188"/>
              <a:ext cx="352137" cy="190019"/>
            </a:xfrm>
            <a:prstGeom prst="rightArrow">
              <a:avLst/>
            </a:prstGeom>
            <a:solidFill>
              <a:srgbClr val="607189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5" name="Right Arrow 20">
              <a:extLst>
                <a:ext uri="{FF2B5EF4-FFF2-40B4-BE49-F238E27FC236}">
                  <a16:creationId xmlns:a16="http://schemas.microsoft.com/office/drawing/2014/main" id="{F18CEE65-CF80-4632-BCA5-0386118A0317}"/>
                </a:ext>
              </a:extLst>
            </p:cNvPr>
            <p:cNvSpPr/>
            <p:nvPr/>
          </p:nvSpPr>
          <p:spPr>
            <a:xfrm rot="16200000">
              <a:off x="1948013" y="3146228"/>
              <a:ext cx="352137" cy="190019"/>
            </a:xfrm>
            <a:prstGeom prst="rightArrow">
              <a:avLst/>
            </a:prstGeom>
            <a:solidFill>
              <a:srgbClr val="607189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6" name="Right Arrow 20">
              <a:extLst>
                <a:ext uri="{FF2B5EF4-FFF2-40B4-BE49-F238E27FC236}">
                  <a16:creationId xmlns:a16="http://schemas.microsoft.com/office/drawing/2014/main" id="{4D7AFA9B-7328-4696-A288-E4BC345F2FC1}"/>
                </a:ext>
              </a:extLst>
            </p:cNvPr>
            <p:cNvSpPr/>
            <p:nvPr/>
          </p:nvSpPr>
          <p:spPr>
            <a:xfrm rot="16200000">
              <a:off x="1948013" y="2190268"/>
              <a:ext cx="352137" cy="190019"/>
            </a:xfrm>
            <a:prstGeom prst="rightArrow">
              <a:avLst/>
            </a:prstGeom>
            <a:solidFill>
              <a:srgbClr val="607189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7" name="Right Arrow 22">
              <a:extLst>
                <a:ext uri="{FF2B5EF4-FFF2-40B4-BE49-F238E27FC236}">
                  <a16:creationId xmlns:a16="http://schemas.microsoft.com/office/drawing/2014/main" id="{9D16DCEC-0AA6-40C0-8DF7-A3158D3F17D3}"/>
                </a:ext>
              </a:extLst>
            </p:cNvPr>
            <p:cNvSpPr/>
            <p:nvPr/>
          </p:nvSpPr>
          <p:spPr>
            <a:xfrm>
              <a:off x="2887415" y="1729749"/>
              <a:ext cx="1173308" cy="188714"/>
            </a:xfrm>
            <a:prstGeom prst="rightArrow">
              <a:avLst/>
            </a:prstGeom>
            <a:solidFill>
              <a:srgbClr val="607189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8" name="Rectangle 86">
              <a:extLst>
                <a:ext uri="{FF2B5EF4-FFF2-40B4-BE49-F238E27FC236}">
                  <a16:creationId xmlns:a16="http://schemas.microsoft.com/office/drawing/2014/main" id="{61A4D4EB-5025-4AAF-BFA4-9A6B9E43236E}"/>
                </a:ext>
              </a:extLst>
            </p:cNvPr>
            <p:cNvSpPr/>
            <p:nvPr/>
          </p:nvSpPr>
          <p:spPr>
            <a:xfrm>
              <a:off x="3652682" y="1336863"/>
              <a:ext cx="2349910" cy="4621229"/>
            </a:xfrm>
            <a:prstGeom prst="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9" name="Rectangle 87">
              <a:extLst>
                <a:ext uri="{FF2B5EF4-FFF2-40B4-BE49-F238E27FC236}">
                  <a16:creationId xmlns:a16="http://schemas.microsoft.com/office/drawing/2014/main" id="{5AD1C795-68D1-4308-9BBE-5550B2F06E95}"/>
                </a:ext>
              </a:extLst>
            </p:cNvPr>
            <p:cNvSpPr/>
            <p:nvPr/>
          </p:nvSpPr>
          <p:spPr>
            <a:xfrm>
              <a:off x="6390712" y="1334407"/>
              <a:ext cx="2349910" cy="4636184"/>
            </a:xfrm>
            <a:prstGeom prst="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0" name="Right Arrow 22">
              <a:extLst>
                <a:ext uri="{FF2B5EF4-FFF2-40B4-BE49-F238E27FC236}">
                  <a16:creationId xmlns:a16="http://schemas.microsoft.com/office/drawing/2014/main" id="{A6EC76F9-8FEF-4C10-925F-BA58729F99CE}"/>
                </a:ext>
              </a:extLst>
            </p:cNvPr>
            <p:cNvSpPr/>
            <p:nvPr/>
          </p:nvSpPr>
          <p:spPr>
            <a:xfrm>
              <a:off x="2887415" y="3627575"/>
              <a:ext cx="1173308" cy="188714"/>
            </a:xfrm>
            <a:prstGeom prst="rightArrow">
              <a:avLst/>
            </a:prstGeom>
            <a:solidFill>
              <a:srgbClr val="607189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1" name="Right Arrow 20">
              <a:extLst>
                <a:ext uri="{FF2B5EF4-FFF2-40B4-BE49-F238E27FC236}">
                  <a16:creationId xmlns:a16="http://schemas.microsoft.com/office/drawing/2014/main" id="{83A3C436-635B-4155-AD20-15D192DAB102}"/>
                </a:ext>
              </a:extLst>
            </p:cNvPr>
            <p:cNvSpPr/>
            <p:nvPr/>
          </p:nvSpPr>
          <p:spPr>
            <a:xfrm rot="16200000">
              <a:off x="4202204" y="2639630"/>
              <a:ext cx="1273845" cy="212999"/>
            </a:xfrm>
            <a:prstGeom prst="rightArrow">
              <a:avLst/>
            </a:prstGeom>
            <a:solidFill>
              <a:srgbClr val="607189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2" name="Right Arrow 20">
              <a:extLst>
                <a:ext uri="{FF2B5EF4-FFF2-40B4-BE49-F238E27FC236}">
                  <a16:creationId xmlns:a16="http://schemas.microsoft.com/office/drawing/2014/main" id="{47A10BA1-885B-4998-A079-71563976EBEE}"/>
                </a:ext>
              </a:extLst>
            </p:cNvPr>
            <p:cNvSpPr/>
            <p:nvPr/>
          </p:nvSpPr>
          <p:spPr>
            <a:xfrm rot="5400000">
              <a:off x="6924394" y="2652714"/>
              <a:ext cx="1273845" cy="212999"/>
            </a:xfrm>
            <a:prstGeom prst="rightArrow">
              <a:avLst/>
            </a:prstGeom>
            <a:solidFill>
              <a:srgbClr val="607189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3" name="Right Arrow 22">
              <a:extLst>
                <a:ext uri="{FF2B5EF4-FFF2-40B4-BE49-F238E27FC236}">
                  <a16:creationId xmlns:a16="http://schemas.microsoft.com/office/drawing/2014/main" id="{D6E9ADD1-D745-4822-B405-24222F829F16}"/>
                </a:ext>
              </a:extLst>
            </p:cNvPr>
            <p:cNvSpPr/>
            <p:nvPr/>
          </p:nvSpPr>
          <p:spPr>
            <a:xfrm>
              <a:off x="5594552" y="1729749"/>
              <a:ext cx="1189705" cy="188714"/>
            </a:xfrm>
            <a:prstGeom prst="rightArrow">
              <a:avLst/>
            </a:prstGeom>
            <a:solidFill>
              <a:srgbClr val="607189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4" name="TextBox 92">
              <a:extLst>
                <a:ext uri="{FF2B5EF4-FFF2-40B4-BE49-F238E27FC236}">
                  <a16:creationId xmlns:a16="http://schemas.microsoft.com/office/drawing/2014/main" id="{AAAF97A6-5980-4F0B-9A8E-7F92E083EA3C}"/>
                </a:ext>
              </a:extLst>
            </p:cNvPr>
            <p:cNvSpPr txBox="1"/>
            <p:nvPr/>
          </p:nvSpPr>
          <p:spPr>
            <a:xfrm>
              <a:off x="1327355" y="992648"/>
              <a:ext cx="1560060" cy="381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Phase 1</a:t>
              </a:r>
            </a:p>
          </p:txBody>
        </p:sp>
        <p:sp>
          <p:nvSpPr>
            <p:cNvPr id="55" name="TextBox 93">
              <a:extLst>
                <a:ext uri="{FF2B5EF4-FFF2-40B4-BE49-F238E27FC236}">
                  <a16:creationId xmlns:a16="http://schemas.microsoft.com/office/drawing/2014/main" id="{B17F77E1-01C2-47BF-8714-492A5F72D7C5}"/>
                </a:ext>
              </a:extLst>
            </p:cNvPr>
            <p:cNvSpPr txBox="1"/>
            <p:nvPr/>
          </p:nvSpPr>
          <p:spPr>
            <a:xfrm>
              <a:off x="4037761" y="1007242"/>
              <a:ext cx="1560060" cy="381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Phase 2</a:t>
              </a:r>
            </a:p>
          </p:txBody>
        </p:sp>
        <p:sp>
          <p:nvSpPr>
            <p:cNvPr id="56" name="TextBox 94">
              <a:extLst>
                <a:ext uri="{FF2B5EF4-FFF2-40B4-BE49-F238E27FC236}">
                  <a16:creationId xmlns:a16="http://schemas.microsoft.com/office/drawing/2014/main" id="{A558DFD2-DFC3-4C95-9DB0-A52C2D5010FC}"/>
                </a:ext>
              </a:extLst>
            </p:cNvPr>
            <p:cNvSpPr txBox="1"/>
            <p:nvPr/>
          </p:nvSpPr>
          <p:spPr>
            <a:xfrm>
              <a:off x="6748166" y="1021835"/>
              <a:ext cx="1560060" cy="381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Phase 3</a:t>
              </a:r>
            </a:p>
          </p:txBody>
        </p:sp>
      </p:grpSp>
      <p:sp>
        <p:nvSpPr>
          <p:cNvPr id="57" name="Rectangle 95">
            <a:extLst>
              <a:ext uri="{FF2B5EF4-FFF2-40B4-BE49-F238E27FC236}">
                <a16:creationId xmlns:a16="http://schemas.microsoft.com/office/drawing/2014/main" id="{CA5D8C10-E57E-426C-8752-0894B1412461}"/>
              </a:ext>
            </a:extLst>
          </p:cNvPr>
          <p:cNvSpPr/>
          <p:nvPr/>
        </p:nvSpPr>
        <p:spPr>
          <a:xfrm>
            <a:off x="7350878" y="1840427"/>
            <a:ext cx="19568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505050"/>
                </a:solidFill>
              </a:rPr>
              <a:t>Phase 1:</a:t>
            </a:r>
          </a:p>
          <a:p>
            <a:r>
              <a:rPr lang="en-US" sz="1200" dirty="0">
                <a:solidFill>
                  <a:srgbClr val="505050"/>
                </a:solidFill>
              </a:rPr>
              <a:t>This phase included the site survey along with data aggregation &amp; visualization</a:t>
            </a:r>
          </a:p>
          <a:p>
            <a:endParaRPr lang="en-US" sz="1200" dirty="0">
              <a:solidFill>
                <a:srgbClr val="505050"/>
              </a:solidFill>
            </a:endParaRPr>
          </a:p>
          <a:p>
            <a:r>
              <a:rPr lang="en-US" sz="1200" b="1" dirty="0">
                <a:solidFill>
                  <a:srgbClr val="505050"/>
                </a:solidFill>
              </a:rPr>
              <a:t>Phase 2:</a:t>
            </a:r>
          </a:p>
          <a:p>
            <a:r>
              <a:rPr lang="en-US" sz="1200" dirty="0">
                <a:solidFill>
                  <a:srgbClr val="505050"/>
                </a:solidFill>
              </a:rPr>
              <a:t>Here we start prediction model building and implementation</a:t>
            </a:r>
          </a:p>
          <a:p>
            <a:endParaRPr lang="en-US" sz="1200" dirty="0">
              <a:solidFill>
                <a:srgbClr val="505050"/>
              </a:solidFill>
            </a:endParaRPr>
          </a:p>
          <a:p>
            <a:r>
              <a:rPr lang="en-US" sz="1200" b="1" dirty="0">
                <a:solidFill>
                  <a:srgbClr val="505050"/>
                </a:solidFill>
              </a:rPr>
              <a:t>Phase 3:</a:t>
            </a:r>
          </a:p>
          <a:p>
            <a:r>
              <a:rPr lang="en-US" sz="1200" dirty="0">
                <a:solidFill>
                  <a:srgbClr val="505050"/>
                </a:solidFill>
              </a:rPr>
              <a:t>This phase included the integration of the solution with the on-premise HVAC</a:t>
            </a:r>
          </a:p>
        </p:txBody>
      </p:sp>
    </p:spTree>
    <p:extLst>
      <p:ext uri="{BB962C8B-B14F-4D97-AF65-F5344CB8AC3E}">
        <p14:creationId xmlns:p14="http://schemas.microsoft.com/office/powerpoint/2010/main" val="1451904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>
            <a:extLst>
              <a:ext uri="{FF2B5EF4-FFF2-40B4-BE49-F238E27FC236}">
                <a16:creationId xmlns:a16="http://schemas.microsoft.com/office/drawing/2014/main" id="{75F997DB-1B93-410F-B0D4-D6F6D3104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84" y="168676"/>
            <a:ext cx="1788087" cy="890482"/>
          </a:xfrm>
          <a:prstGeom prst="rect">
            <a:avLst/>
          </a:prstGeom>
        </p:spPr>
      </p:pic>
      <p:sp>
        <p:nvSpPr>
          <p:cNvPr id="29" name="Rectangle 85">
            <a:extLst>
              <a:ext uri="{FF2B5EF4-FFF2-40B4-BE49-F238E27FC236}">
                <a16:creationId xmlns:a16="http://schemas.microsoft.com/office/drawing/2014/main" id="{D723E86E-73BB-4391-9F39-E6DCF2ADE764}"/>
              </a:ext>
            </a:extLst>
          </p:cNvPr>
          <p:cNvSpPr/>
          <p:nvPr/>
        </p:nvSpPr>
        <p:spPr bwMode="auto">
          <a:xfrm>
            <a:off x="1193328" y="495026"/>
            <a:ext cx="5317045" cy="3881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200"/>
              </a:spcBef>
            </a:pPr>
            <a:r>
              <a:rPr lang="en-US" sz="1600" dirty="0">
                <a:solidFill>
                  <a:srgbClr val="666AA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Solution Approach Applied to A Large US Museum</a:t>
            </a:r>
          </a:p>
          <a:p>
            <a:pPr lvl="0">
              <a:spcBef>
                <a:spcPts val="1200"/>
              </a:spcBef>
            </a:pPr>
            <a:endParaRPr lang="en-US" sz="1600" dirty="0">
              <a:solidFill>
                <a:srgbClr val="666AA8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>
              <a:spcBef>
                <a:spcPts val="1200"/>
              </a:spcBef>
            </a:pPr>
            <a:endParaRPr lang="en-US" sz="1100" dirty="0">
              <a:solidFill>
                <a:srgbClr val="666AA8"/>
              </a:solidFill>
            </a:endParaRPr>
          </a:p>
          <a:p>
            <a:pPr lvl="0">
              <a:spcBef>
                <a:spcPts val="1200"/>
              </a:spcBef>
            </a:pPr>
            <a:endParaRPr lang="en-US" sz="1100" dirty="0">
              <a:solidFill>
                <a:srgbClr val="666AA8"/>
              </a:solidFill>
            </a:endParaRPr>
          </a:p>
          <a:p>
            <a:pPr lvl="0"/>
            <a:endParaRPr lang="en-US" sz="1100" dirty="0">
              <a:solidFill>
                <a:srgbClr val="666AA8"/>
              </a:solidFill>
            </a:endParaRPr>
          </a:p>
        </p:txBody>
      </p:sp>
      <p:sp>
        <p:nvSpPr>
          <p:cNvPr id="30" name="Rectangle 60">
            <a:extLst>
              <a:ext uri="{FF2B5EF4-FFF2-40B4-BE49-F238E27FC236}">
                <a16:creationId xmlns:a16="http://schemas.microsoft.com/office/drawing/2014/main" id="{19928E8F-311D-471B-BBAA-75B5DF3D99F9}"/>
              </a:ext>
            </a:extLst>
          </p:cNvPr>
          <p:cNvSpPr/>
          <p:nvPr/>
        </p:nvSpPr>
        <p:spPr>
          <a:xfrm>
            <a:off x="1193328" y="878503"/>
            <a:ext cx="72431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rgbClr val="505050"/>
                </a:solidFill>
              </a:rPr>
              <a:t>Mobiliya deployed its Energy Management solution leveraging Machine Learning algorithms to accurately predict optimal set points that optimized dehumidification resulting in minimal energy consumption in  dehumidification, reheat &amp; re-humidification processes. The following approach was taken for the successful deployment of the solution.</a:t>
            </a:r>
          </a:p>
        </p:txBody>
      </p:sp>
      <p:sp>
        <p:nvSpPr>
          <p:cNvPr id="31" name="Rectangle 66">
            <a:extLst>
              <a:ext uri="{FF2B5EF4-FFF2-40B4-BE49-F238E27FC236}">
                <a16:creationId xmlns:a16="http://schemas.microsoft.com/office/drawing/2014/main" id="{F8050D90-6A97-499F-A1EC-3AC2D5BD0EB4}"/>
              </a:ext>
            </a:extLst>
          </p:cNvPr>
          <p:cNvSpPr/>
          <p:nvPr/>
        </p:nvSpPr>
        <p:spPr bwMode="auto">
          <a:xfrm>
            <a:off x="1193328" y="1824631"/>
            <a:ext cx="6227178" cy="36309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200"/>
              </a:spcBef>
            </a:pPr>
            <a:r>
              <a:rPr lang="en-US" sz="1600" dirty="0">
                <a:solidFill>
                  <a:srgbClr val="666AA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Phase 1: Site Survey + Data Aggregation</a:t>
            </a:r>
            <a:r>
              <a:rPr lang="en-US" altLang="zh-CN" sz="1600" dirty="0">
                <a:solidFill>
                  <a:srgbClr val="666AA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+ Data Visualization</a:t>
            </a:r>
            <a:r>
              <a:rPr lang="zh-CN" altLang="en-US" sz="1600" dirty="0">
                <a:solidFill>
                  <a:srgbClr val="666AA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lang="en-US" sz="1600" dirty="0">
              <a:solidFill>
                <a:srgbClr val="666AA8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>
              <a:spcBef>
                <a:spcPts val="1200"/>
              </a:spcBef>
            </a:pPr>
            <a:endParaRPr lang="en-US" sz="1600" dirty="0">
              <a:solidFill>
                <a:srgbClr val="666AA8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>
              <a:spcBef>
                <a:spcPts val="1200"/>
              </a:spcBef>
            </a:pPr>
            <a:endParaRPr lang="en-US" sz="1600" dirty="0">
              <a:solidFill>
                <a:srgbClr val="666AA8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>
              <a:spcBef>
                <a:spcPts val="1200"/>
              </a:spcBef>
            </a:pPr>
            <a:endParaRPr lang="en-US" sz="1100" dirty="0">
              <a:solidFill>
                <a:srgbClr val="666AA8"/>
              </a:solidFill>
            </a:endParaRPr>
          </a:p>
          <a:p>
            <a:pPr lvl="0">
              <a:spcBef>
                <a:spcPts val="1200"/>
              </a:spcBef>
            </a:pPr>
            <a:endParaRPr lang="en-US" sz="1100" dirty="0">
              <a:solidFill>
                <a:srgbClr val="666AA8"/>
              </a:solidFill>
            </a:endParaRPr>
          </a:p>
          <a:p>
            <a:pPr lvl="0"/>
            <a:endParaRPr lang="en-US" sz="1100" dirty="0">
              <a:solidFill>
                <a:srgbClr val="666AA8"/>
              </a:solidFill>
            </a:endParaRPr>
          </a:p>
        </p:txBody>
      </p:sp>
      <p:grpSp>
        <p:nvGrpSpPr>
          <p:cNvPr id="32" name="Group 1">
            <a:extLst>
              <a:ext uri="{FF2B5EF4-FFF2-40B4-BE49-F238E27FC236}">
                <a16:creationId xmlns:a16="http://schemas.microsoft.com/office/drawing/2014/main" id="{9FEAC17B-043F-4FF1-A024-E47D214CFE10}"/>
              </a:ext>
            </a:extLst>
          </p:cNvPr>
          <p:cNvGrpSpPr/>
          <p:nvPr/>
        </p:nvGrpSpPr>
        <p:grpSpPr>
          <a:xfrm>
            <a:off x="1193328" y="2545129"/>
            <a:ext cx="8270268" cy="3367399"/>
            <a:chOff x="264612" y="6292140"/>
            <a:chExt cx="7064967" cy="2868959"/>
          </a:xfrm>
        </p:grpSpPr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4BC7B16F-91DA-4BAA-98C5-A03ECFB90C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525"/>
            <a:stretch/>
          </p:blipFill>
          <p:spPr>
            <a:xfrm rot="5400000">
              <a:off x="3513938" y="6788331"/>
              <a:ext cx="2842141" cy="1885949"/>
            </a:xfrm>
            <a:prstGeom prst="rect">
              <a:avLst/>
            </a:prstGeom>
          </p:spPr>
        </p:pic>
        <p:pic>
          <p:nvPicPr>
            <p:cNvPr id="34" name="Picture 59">
              <a:extLst>
                <a:ext uri="{FF2B5EF4-FFF2-40B4-BE49-F238E27FC236}">
                  <a16:creationId xmlns:a16="http://schemas.microsoft.com/office/drawing/2014/main" id="{274A9C03-8056-4D55-8F50-DAF8D401B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295" y="7769593"/>
              <a:ext cx="1855341" cy="1391506"/>
            </a:xfrm>
            <a:prstGeom prst="rect">
              <a:avLst/>
            </a:prstGeom>
          </p:spPr>
        </p:pic>
        <p:pic>
          <p:nvPicPr>
            <p:cNvPr id="35" name="Picture 61">
              <a:extLst>
                <a:ext uri="{FF2B5EF4-FFF2-40B4-BE49-F238E27FC236}">
                  <a16:creationId xmlns:a16="http://schemas.microsoft.com/office/drawing/2014/main" id="{97F723C7-C769-4844-B610-174697A7E2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5969" b="19685"/>
            <a:stretch/>
          </p:blipFill>
          <p:spPr>
            <a:xfrm rot="5400000">
              <a:off x="5206998" y="7038518"/>
              <a:ext cx="2863320" cy="1381842"/>
            </a:xfrm>
            <a:prstGeom prst="rect">
              <a:avLst/>
            </a:prstGeom>
          </p:spPr>
        </p:pic>
        <p:pic>
          <p:nvPicPr>
            <p:cNvPr id="36" name="Picture 63">
              <a:extLst>
                <a:ext uri="{FF2B5EF4-FFF2-40B4-BE49-F238E27FC236}">
                  <a16:creationId xmlns:a16="http://schemas.microsoft.com/office/drawing/2014/main" id="{E874A14D-8AA3-4D26-9181-DB3B73E685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9251"/>
            <a:stretch/>
          </p:blipFill>
          <p:spPr>
            <a:xfrm rot="5400000">
              <a:off x="1629343" y="6870688"/>
              <a:ext cx="2842142" cy="1721237"/>
            </a:xfrm>
            <a:prstGeom prst="rect">
              <a:avLst/>
            </a:prstGeom>
          </p:spPr>
        </p:pic>
        <p:pic>
          <p:nvPicPr>
            <p:cNvPr id="37" name="Picture 65">
              <a:extLst>
                <a:ext uri="{FF2B5EF4-FFF2-40B4-BE49-F238E27FC236}">
                  <a16:creationId xmlns:a16="http://schemas.microsoft.com/office/drawing/2014/main" id="{8DB61C3E-F71D-430F-A347-1FF0AF8BF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4612" y="6292140"/>
              <a:ext cx="1855340" cy="13915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18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>
            <a:extLst>
              <a:ext uri="{FF2B5EF4-FFF2-40B4-BE49-F238E27FC236}">
                <a16:creationId xmlns:a16="http://schemas.microsoft.com/office/drawing/2014/main" id="{75F997DB-1B93-410F-B0D4-D6F6D3104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84" y="168676"/>
            <a:ext cx="1788087" cy="890482"/>
          </a:xfrm>
          <a:prstGeom prst="rect">
            <a:avLst/>
          </a:prstGeom>
        </p:spPr>
      </p:pic>
      <p:sp>
        <p:nvSpPr>
          <p:cNvPr id="29" name="Rectangle 85">
            <a:extLst>
              <a:ext uri="{FF2B5EF4-FFF2-40B4-BE49-F238E27FC236}">
                <a16:creationId xmlns:a16="http://schemas.microsoft.com/office/drawing/2014/main" id="{D723E86E-73BB-4391-9F39-E6DCF2ADE764}"/>
              </a:ext>
            </a:extLst>
          </p:cNvPr>
          <p:cNvSpPr/>
          <p:nvPr/>
        </p:nvSpPr>
        <p:spPr bwMode="auto">
          <a:xfrm>
            <a:off x="1193328" y="495026"/>
            <a:ext cx="5317045" cy="3881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200"/>
              </a:spcBef>
            </a:pPr>
            <a:endParaRPr lang="en-US" sz="1600" dirty="0">
              <a:solidFill>
                <a:srgbClr val="666AA8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>
              <a:spcBef>
                <a:spcPts val="1200"/>
              </a:spcBef>
            </a:pPr>
            <a:endParaRPr lang="en-US" sz="1100" dirty="0">
              <a:solidFill>
                <a:srgbClr val="666AA8"/>
              </a:solidFill>
            </a:endParaRPr>
          </a:p>
          <a:p>
            <a:pPr lvl="0">
              <a:spcBef>
                <a:spcPts val="1200"/>
              </a:spcBef>
            </a:pPr>
            <a:endParaRPr lang="en-US" sz="1100" dirty="0">
              <a:solidFill>
                <a:srgbClr val="666AA8"/>
              </a:solidFill>
            </a:endParaRPr>
          </a:p>
          <a:p>
            <a:pPr lvl="0"/>
            <a:endParaRPr lang="en-US" sz="1100" dirty="0">
              <a:solidFill>
                <a:srgbClr val="666AA8"/>
              </a:solidFill>
            </a:endParaRPr>
          </a:p>
        </p:txBody>
      </p:sp>
      <p:sp>
        <p:nvSpPr>
          <p:cNvPr id="31" name="Rectangle 66">
            <a:extLst>
              <a:ext uri="{FF2B5EF4-FFF2-40B4-BE49-F238E27FC236}">
                <a16:creationId xmlns:a16="http://schemas.microsoft.com/office/drawing/2014/main" id="{F8050D90-6A97-499F-A1EC-3AC2D5BD0EB4}"/>
              </a:ext>
            </a:extLst>
          </p:cNvPr>
          <p:cNvSpPr/>
          <p:nvPr/>
        </p:nvSpPr>
        <p:spPr bwMode="auto">
          <a:xfrm>
            <a:off x="1012667" y="720496"/>
            <a:ext cx="9122296" cy="16061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628650" lvl="1" indent="-1714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altLang="zh-CN" sz="1200" dirty="0">
                <a:solidFill>
                  <a:srgbClr val="505050"/>
                </a:solidFill>
              </a:rPr>
              <a:t>Customer had huge repository of historical data (1.3TB of BMS data of last several years)</a:t>
            </a:r>
          </a:p>
          <a:p>
            <a:pPr marL="628650" lvl="1" indent="-1714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GB" altLang="zh-CN" sz="1200" dirty="0">
              <a:solidFill>
                <a:srgbClr val="505050"/>
              </a:solidFill>
            </a:endParaRPr>
          </a:p>
          <a:p>
            <a:pPr marL="628650" lvl="1" indent="-1714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altLang="zh-CN" sz="1200" dirty="0">
                <a:solidFill>
                  <a:srgbClr val="505050"/>
                </a:solidFill>
              </a:rPr>
              <a:t>The data was configured on PI System. </a:t>
            </a:r>
            <a:r>
              <a:rPr lang="en-GB" altLang="zh-CN" sz="1200" dirty="0" err="1">
                <a:solidFill>
                  <a:srgbClr val="505050"/>
                </a:solidFill>
              </a:rPr>
              <a:t>Mobiliya</a:t>
            </a:r>
            <a:r>
              <a:rPr lang="en-GB" altLang="zh-CN" sz="1200" dirty="0">
                <a:solidFill>
                  <a:srgbClr val="505050"/>
                </a:solidFill>
              </a:rPr>
              <a:t> leveraged PI Integrator for Business Analytics to tap into the historical time-series data &amp; used advanced analytical pipeline to derive insights.</a:t>
            </a:r>
          </a:p>
          <a:p>
            <a:pPr marL="628650" lvl="1" indent="-1714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rgbClr val="505050"/>
              </a:solidFill>
            </a:endParaRPr>
          </a:p>
          <a:p>
            <a:pPr marL="628650" lvl="1" indent="-1714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>
                <a:solidFill>
                  <a:srgbClr val="505050"/>
                </a:solidFill>
              </a:rPr>
              <a:t>OSISoft</a:t>
            </a:r>
            <a:r>
              <a:rPr lang="en-US" altLang="zh-CN" sz="1200" dirty="0">
                <a:solidFill>
                  <a:srgbClr val="505050"/>
                </a:solidFill>
              </a:rPr>
              <a:t> PI Server is the industry leader in time-series database, providing a number of protocol interfaces. Having a system which allows to pull data from </a:t>
            </a:r>
            <a:r>
              <a:rPr lang="en-US" altLang="zh-CN" sz="1200" dirty="0" err="1">
                <a:solidFill>
                  <a:srgbClr val="505050"/>
                </a:solidFill>
              </a:rPr>
              <a:t>OSISoft</a:t>
            </a:r>
            <a:r>
              <a:rPr lang="en-US" altLang="zh-CN" sz="1200" dirty="0">
                <a:solidFill>
                  <a:srgbClr val="505050"/>
                </a:solidFill>
              </a:rPr>
              <a:t> allows to focus more on outcome than on reports.</a:t>
            </a:r>
            <a:endParaRPr lang="en-US" sz="1600" dirty="0">
              <a:solidFill>
                <a:srgbClr val="666AA8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>
              <a:spcBef>
                <a:spcPts val="1200"/>
              </a:spcBef>
            </a:pPr>
            <a:endParaRPr lang="en-US" sz="1600" dirty="0">
              <a:solidFill>
                <a:srgbClr val="666AA8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>
              <a:spcBef>
                <a:spcPts val="1200"/>
              </a:spcBef>
            </a:pPr>
            <a:endParaRPr lang="en-US" sz="1100" dirty="0">
              <a:solidFill>
                <a:srgbClr val="666AA8"/>
              </a:solidFill>
            </a:endParaRPr>
          </a:p>
          <a:p>
            <a:pPr lvl="0">
              <a:spcBef>
                <a:spcPts val="1200"/>
              </a:spcBef>
            </a:pPr>
            <a:endParaRPr lang="en-US" sz="1100" dirty="0">
              <a:solidFill>
                <a:srgbClr val="666AA8"/>
              </a:solidFill>
            </a:endParaRPr>
          </a:p>
          <a:p>
            <a:pPr lvl="0"/>
            <a:endParaRPr lang="en-US" sz="1100" dirty="0">
              <a:solidFill>
                <a:srgbClr val="666AA8"/>
              </a:solidFill>
            </a:endParaRPr>
          </a:p>
        </p:txBody>
      </p:sp>
      <p:pic>
        <p:nvPicPr>
          <p:cNvPr id="14" name="Content Placeholder 6" descr="3fvsdat_12thjuly">
            <a:extLst>
              <a:ext uri="{FF2B5EF4-FFF2-40B4-BE49-F238E27FC236}">
                <a16:creationId xmlns:a16="http://schemas.microsoft.com/office/drawing/2014/main" id="{B520BB4C-9C08-4EDC-BACA-5C963030B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08" y="4557941"/>
            <a:ext cx="4754711" cy="1850389"/>
          </a:xfrm>
          <a:prstGeom prst="rect">
            <a:avLst/>
          </a:prstGeom>
        </p:spPr>
      </p:pic>
      <p:pic>
        <p:nvPicPr>
          <p:cNvPr id="15" name="Content Placeholder 12" descr="chws_s3">
            <a:extLst>
              <a:ext uri="{FF2B5EF4-FFF2-40B4-BE49-F238E27FC236}">
                <a16:creationId xmlns:a16="http://schemas.microsoft.com/office/drawing/2014/main" id="{7AEBD90F-F649-4ECB-A015-DB56E00C1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984" y="2377731"/>
            <a:ext cx="4367299" cy="2041156"/>
          </a:xfrm>
          <a:prstGeom prst="rect">
            <a:avLst/>
          </a:prstGeom>
        </p:spPr>
      </p:pic>
      <p:pic>
        <p:nvPicPr>
          <p:cNvPr id="16" name="Content Placeholder 13" descr="withchws">
            <a:extLst>
              <a:ext uri="{FF2B5EF4-FFF2-40B4-BE49-F238E27FC236}">
                <a16:creationId xmlns:a16="http://schemas.microsoft.com/office/drawing/2014/main" id="{D1D5E6C2-6546-4482-A003-D63B56C63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4985" y="4582318"/>
            <a:ext cx="4408294" cy="1801634"/>
          </a:xfrm>
          <a:prstGeom prst="rect">
            <a:avLst/>
          </a:prstGeom>
        </p:spPr>
      </p:pic>
      <p:sp>
        <p:nvSpPr>
          <p:cNvPr id="18" name="Rectangle 72">
            <a:extLst>
              <a:ext uri="{FF2B5EF4-FFF2-40B4-BE49-F238E27FC236}">
                <a16:creationId xmlns:a16="http://schemas.microsoft.com/office/drawing/2014/main" id="{4D9567C6-D06D-4A04-9425-AD8FC9CC26D8}"/>
              </a:ext>
            </a:extLst>
          </p:cNvPr>
          <p:cNvSpPr/>
          <p:nvPr/>
        </p:nvSpPr>
        <p:spPr>
          <a:xfrm>
            <a:off x="1527452" y="6486223"/>
            <a:ext cx="72431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505050"/>
                </a:solidFill>
              </a:rPr>
              <a:t>Data Aggregation &amp; Visualization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51810E-6A3C-40D8-A114-B78C4F0D9C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667" y="2382024"/>
            <a:ext cx="4795992" cy="20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57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>
            <a:extLst>
              <a:ext uri="{FF2B5EF4-FFF2-40B4-BE49-F238E27FC236}">
                <a16:creationId xmlns:a16="http://schemas.microsoft.com/office/drawing/2014/main" id="{75F997DB-1B93-410F-B0D4-D6F6D3104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84" y="168676"/>
            <a:ext cx="1788087" cy="890482"/>
          </a:xfrm>
          <a:prstGeom prst="rect">
            <a:avLst/>
          </a:prstGeom>
        </p:spPr>
      </p:pic>
      <p:sp>
        <p:nvSpPr>
          <p:cNvPr id="29" name="Rectangle 85">
            <a:extLst>
              <a:ext uri="{FF2B5EF4-FFF2-40B4-BE49-F238E27FC236}">
                <a16:creationId xmlns:a16="http://schemas.microsoft.com/office/drawing/2014/main" id="{D723E86E-73BB-4391-9F39-E6DCF2ADE764}"/>
              </a:ext>
            </a:extLst>
          </p:cNvPr>
          <p:cNvSpPr/>
          <p:nvPr/>
        </p:nvSpPr>
        <p:spPr bwMode="auto">
          <a:xfrm>
            <a:off x="1193328" y="495026"/>
            <a:ext cx="5317045" cy="3881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200"/>
              </a:spcBef>
            </a:pPr>
            <a:r>
              <a:rPr lang="en-US" sz="1600" dirty="0">
                <a:solidFill>
                  <a:srgbClr val="666AA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Solution Approach Applied to A Large US Museum</a:t>
            </a:r>
          </a:p>
          <a:p>
            <a:pPr lvl="0">
              <a:spcBef>
                <a:spcPts val="1200"/>
              </a:spcBef>
            </a:pPr>
            <a:endParaRPr lang="en-US" sz="1600" dirty="0">
              <a:solidFill>
                <a:srgbClr val="666AA8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>
              <a:spcBef>
                <a:spcPts val="1200"/>
              </a:spcBef>
            </a:pPr>
            <a:endParaRPr lang="en-US" sz="1100" dirty="0">
              <a:solidFill>
                <a:srgbClr val="666AA8"/>
              </a:solidFill>
            </a:endParaRPr>
          </a:p>
          <a:p>
            <a:pPr lvl="0">
              <a:spcBef>
                <a:spcPts val="1200"/>
              </a:spcBef>
            </a:pPr>
            <a:endParaRPr lang="en-US" sz="1100" dirty="0">
              <a:solidFill>
                <a:srgbClr val="666AA8"/>
              </a:solidFill>
            </a:endParaRPr>
          </a:p>
          <a:p>
            <a:pPr lvl="0"/>
            <a:endParaRPr lang="en-US" sz="1100" dirty="0">
              <a:solidFill>
                <a:srgbClr val="666AA8"/>
              </a:solidFill>
            </a:endParaRPr>
          </a:p>
        </p:txBody>
      </p:sp>
      <p:sp>
        <p:nvSpPr>
          <p:cNvPr id="12" name="Rectangle 85">
            <a:extLst>
              <a:ext uri="{FF2B5EF4-FFF2-40B4-BE49-F238E27FC236}">
                <a16:creationId xmlns:a16="http://schemas.microsoft.com/office/drawing/2014/main" id="{D689B677-8923-4C3A-985F-AEB32CF1AC57}"/>
              </a:ext>
            </a:extLst>
          </p:cNvPr>
          <p:cNvSpPr/>
          <p:nvPr/>
        </p:nvSpPr>
        <p:spPr bwMode="auto">
          <a:xfrm>
            <a:off x="1193328" y="984015"/>
            <a:ext cx="5317045" cy="3881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200"/>
              </a:spcBef>
            </a:pPr>
            <a:r>
              <a:rPr lang="en-US" sz="1600" dirty="0">
                <a:solidFill>
                  <a:srgbClr val="666AA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Phase 2: Model Building &amp; Prediction Model Completion</a:t>
            </a:r>
            <a:endParaRPr lang="en-US" sz="1100" dirty="0">
              <a:solidFill>
                <a:srgbClr val="666AA8"/>
              </a:solidFill>
            </a:endParaRPr>
          </a:p>
        </p:txBody>
      </p:sp>
      <p:sp>
        <p:nvSpPr>
          <p:cNvPr id="13" name="Rectangle 90">
            <a:extLst>
              <a:ext uri="{FF2B5EF4-FFF2-40B4-BE49-F238E27FC236}">
                <a16:creationId xmlns:a16="http://schemas.microsoft.com/office/drawing/2014/main" id="{1FD7EAAD-5097-497D-B7F9-59B55E089F40}"/>
              </a:ext>
            </a:extLst>
          </p:cNvPr>
          <p:cNvSpPr/>
          <p:nvPr/>
        </p:nvSpPr>
        <p:spPr>
          <a:xfrm>
            <a:off x="1154045" y="1473004"/>
            <a:ext cx="72431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对于所有数据我们选取了以下特征数据用于分析和报告</a:t>
            </a:r>
            <a:endParaRPr lang="en-US" sz="1600" dirty="0"/>
          </a:p>
        </p:txBody>
      </p:sp>
      <p:sp>
        <p:nvSpPr>
          <p:cNvPr id="14" name="Rectangle 91">
            <a:extLst>
              <a:ext uri="{FF2B5EF4-FFF2-40B4-BE49-F238E27FC236}">
                <a16:creationId xmlns:a16="http://schemas.microsoft.com/office/drawing/2014/main" id="{838F561F-17B0-49AD-94D7-2EDAA9FDAD23}"/>
              </a:ext>
            </a:extLst>
          </p:cNvPr>
          <p:cNvSpPr/>
          <p:nvPr/>
        </p:nvSpPr>
        <p:spPr>
          <a:xfrm>
            <a:off x="1154045" y="1797718"/>
            <a:ext cx="6878379" cy="1815882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混合空气温度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回风温度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送风温度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增湿器阀设置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排出空气湿度设定值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alt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二氧化碳水平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相对湿度水平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供应风扇转速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冷冻水温度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热水温度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altLang="en-GB" sz="1200" dirty="0"/>
          </a:p>
        </p:txBody>
      </p:sp>
      <p:sp>
        <p:nvSpPr>
          <p:cNvPr id="15" name="Rectangle 93">
            <a:extLst>
              <a:ext uri="{FF2B5EF4-FFF2-40B4-BE49-F238E27FC236}">
                <a16:creationId xmlns:a16="http://schemas.microsoft.com/office/drawing/2014/main" id="{D10393D8-F64E-4C2F-A5BF-D1D84176E697}"/>
              </a:ext>
            </a:extLst>
          </p:cNvPr>
          <p:cNvSpPr/>
          <p:nvPr/>
        </p:nvSpPr>
        <p:spPr bwMode="auto">
          <a:xfrm>
            <a:off x="1154045" y="3502389"/>
            <a:ext cx="6277978" cy="27699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200"/>
              </a:spcBef>
            </a:pPr>
            <a:r>
              <a:rPr lang="en-US" sz="1600" dirty="0">
                <a:solidFill>
                  <a:srgbClr val="666AA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Phase 3: Integration with On-Premise HVAC</a:t>
            </a:r>
            <a:endParaRPr lang="en-US" sz="1100" dirty="0">
              <a:solidFill>
                <a:srgbClr val="666AA8"/>
              </a:solidFill>
            </a:endParaRPr>
          </a:p>
        </p:txBody>
      </p:sp>
      <p:sp>
        <p:nvSpPr>
          <p:cNvPr id="16" name="Rectangle 92">
            <a:extLst>
              <a:ext uri="{FF2B5EF4-FFF2-40B4-BE49-F238E27FC236}">
                <a16:creationId xmlns:a16="http://schemas.microsoft.com/office/drawing/2014/main" id="{58F2B963-40E8-4DDC-84C2-D658C23A09EF}"/>
              </a:ext>
            </a:extLst>
          </p:cNvPr>
          <p:cNvSpPr/>
          <p:nvPr/>
        </p:nvSpPr>
        <p:spPr>
          <a:xfrm>
            <a:off x="5834755" y="1304281"/>
            <a:ext cx="7094954" cy="1969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505050"/>
                </a:solidFill>
              </a:rPr>
              <a:t>The integration of the solution to the on-premise HVAC led to the following projection:</a:t>
            </a:r>
          </a:p>
          <a:p>
            <a:pPr marL="171450" indent="-1714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505050"/>
              </a:solidFill>
            </a:endParaRPr>
          </a:p>
          <a:p>
            <a:pPr marL="628650" lvl="1" indent="-1714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505050"/>
                </a:solidFill>
              </a:rPr>
              <a:t>The optimized dehumidification process would lead to an estimated 15% decrease in both, electricity as well as natural gas consumption. </a:t>
            </a:r>
          </a:p>
          <a:p>
            <a:pPr marL="628650" lvl="1" indent="-1714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505050"/>
                </a:solidFill>
              </a:rPr>
              <a:t>- Projected Annual Natural Gas Savings: $1,000/10,000 CFM</a:t>
            </a:r>
          </a:p>
          <a:p>
            <a:pPr marL="628650" lvl="1" indent="-1714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505050"/>
                </a:solidFill>
              </a:rPr>
              <a:t>- Projected Annual Electricity Savings: $4,000/10,000 CFM</a:t>
            </a:r>
          </a:p>
          <a:p>
            <a:pPr marL="628650" lvl="1" indent="-1714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505050"/>
                </a:solidFill>
              </a:rPr>
              <a:t>- Projected Annual Savings if extended to all 34 air handlers: ~700,000 CFM</a:t>
            </a:r>
          </a:p>
          <a:p>
            <a:pPr marL="628650" lvl="1" indent="-1714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505050"/>
                </a:solidFill>
              </a:rPr>
              <a:t>Natural Gas: $70, 000/year</a:t>
            </a:r>
          </a:p>
          <a:p>
            <a:pPr marL="628650" lvl="1" indent="-1714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505050"/>
                </a:solidFill>
              </a:rPr>
              <a:t>Electricity: $280,000/year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F5DBF4-A6DE-46DF-873F-C59D7F48AC93}"/>
              </a:ext>
            </a:extLst>
          </p:cNvPr>
          <p:cNvSpPr txBox="1"/>
          <p:nvPr/>
        </p:nvSpPr>
        <p:spPr>
          <a:xfrm>
            <a:off x="1207505" y="3863279"/>
            <a:ext cx="7559749" cy="388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zh-CN" altLang="en-US" dirty="0"/>
              <a:t>内部暖通空调解决方案的整合导致了以下预测</a:t>
            </a:r>
            <a:r>
              <a:rPr lang="en-US" altLang="zh-CN" dirty="0"/>
              <a:t>:</a:t>
            </a:r>
            <a:endParaRPr lang="en-IN" altLang="zh-CN" dirty="0">
              <a:solidFill>
                <a:srgbClr val="50505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B2FCCF-0AB6-410B-A2C7-F5B8BE0E8F01}"/>
              </a:ext>
            </a:extLst>
          </p:cNvPr>
          <p:cNvSpPr txBox="1"/>
          <p:nvPr/>
        </p:nvSpPr>
        <p:spPr>
          <a:xfrm>
            <a:off x="1154045" y="4235073"/>
            <a:ext cx="78623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优化的除湿过程将导致电力和天然气的消耗减少约</a:t>
            </a:r>
            <a:r>
              <a:rPr lang="en-US" altLang="zh-CN" dirty="0"/>
              <a:t>15%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预计节省天然气：</a:t>
            </a:r>
            <a:r>
              <a:rPr lang="en-IN" altLang="zh-CN" dirty="0">
                <a:solidFill>
                  <a:srgbClr val="505050"/>
                </a:solidFill>
              </a:rPr>
              <a:t>$1,000/10,000 CFM</a:t>
            </a:r>
            <a:endParaRPr lang="en-US" altLang="zh-CN" dirty="0">
              <a:solidFill>
                <a:srgbClr val="505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预计节省电量：</a:t>
            </a:r>
            <a:r>
              <a:rPr lang="en-IN" altLang="zh-CN" dirty="0">
                <a:solidFill>
                  <a:srgbClr val="505050"/>
                </a:solidFill>
              </a:rPr>
              <a:t> $4,000/10,000 CFM</a:t>
            </a:r>
            <a:endParaRPr lang="en-US" altLang="zh-CN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5972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>
            <a:extLst>
              <a:ext uri="{FF2B5EF4-FFF2-40B4-BE49-F238E27FC236}">
                <a16:creationId xmlns:a16="http://schemas.microsoft.com/office/drawing/2014/main" id="{75F997DB-1B93-410F-B0D4-D6F6D3104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84" y="168676"/>
            <a:ext cx="1788087" cy="890482"/>
          </a:xfrm>
          <a:prstGeom prst="rect">
            <a:avLst/>
          </a:prstGeom>
        </p:spPr>
      </p:pic>
      <p:sp>
        <p:nvSpPr>
          <p:cNvPr id="29" name="Rectangle 88">
            <a:extLst>
              <a:ext uri="{FF2B5EF4-FFF2-40B4-BE49-F238E27FC236}">
                <a16:creationId xmlns:a16="http://schemas.microsoft.com/office/drawing/2014/main" id="{53EFF1DE-FD57-4799-A442-CBA66EDF5D0B}"/>
              </a:ext>
            </a:extLst>
          </p:cNvPr>
          <p:cNvSpPr/>
          <p:nvPr/>
        </p:nvSpPr>
        <p:spPr bwMode="auto">
          <a:xfrm>
            <a:off x="1115474" y="510592"/>
            <a:ext cx="5317045" cy="3881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200"/>
              </a:spcBef>
            </a:pPr>
            <a:r>
              <a:rPr lang="en-US" sz="1600" dirty="0">
                <a:solidFill>
                  <a:srgbClr val="666AA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Architecture Overview</a:t>
            </a:r>
          </a:p>
          <a:p>
            <a:pPr lvl="0">
              <a:spcBef>
                <a:spcPts val="1200"/>
              </a:spcBef>
            </a:pPr>
            <a:endParaRPr lang="en-US" sz="1600" dirty="0">
              <a:solidFill>
                <a:srgbClr val="666AA8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>
              <a:spcBef>
                <a:spcPts val="1200"/>
              </a:spcBef>
            </a:pPr>
            <a:endParaRPr lang="en-US" sz="1600" dirty="0">
              <a:solidFill>
                <a:srgbClr val="666AA8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>
              <a:spcBef>
                <a:spcPts val="1200"/>
              </a:spcBef>
            </a:pPr>
            <a:endParaRPr lang="en-US" sz="1600" dirty="0">
              <a:solidFill>
                <a:srgbClr val="666AA8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>
              <a:spcBef>
                <a:spcPts val="1200"/>
              </a:spcBef>
            </a:pPr>
            <a:endParaRPr lang="en-US" sz="1100" dirty="0">
              <a:solidFill>
                <a:srgbClr val="666AA8"/>
              </a:solidFill>
            </a:endParaRPr>
          </a:p>
          <a:p>
            <a:pPr lvl="0">
              <a:spcBef>
                <a:spcPts val="1200"/>
              </a:spcBef>
            </a:pPr>
            <a:endParaRPr lang="en-US" sz="1100" dirty="0">
              <a:solidFill>
                <a:srgbClr val="666AA8"/>
              </a:solidFill>
            </a:endParaRPr>
          </a:p>
          <a:p>
            <a:pPr lvl="0"/>
            <a:endParaRPr lang="en-US" sz="1100" dirty="0">
              <a:solidFill>
                <a:srgbClr val="666AA8"/>
              </a:solidFill>
            </a:endParaRPr>
          </a:p>
        </p:txBody>
      </p:sp>
      <p:sp>
        <p:nvSpPr>
          <p:cNvPr id="30" name="Rectangle 94">
            <a:extLst>
              <a:ext uri="{FF2B5EF4-FFF2-40B4-BE49-F238E27FC236}">
                <a16:creationId xmlns:a16="http://schemas.microsoft.com/office/drawing/2014/main" id="{54AFD258-61BB-4D83-B8A9-CD2089E78E70}"/>
              </a:ext>
            </a:extLst>
          </p:cNvPr>
          <p:cNvSpPr/>
          <p:nvPr/>
        </p:nvSpPr>
        <p:spPr>
          <a:xfrm>
            <a:off x="1111081" y="903058"/>
            <a:ext cx="70949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rgbClr val="505050"/>
                </a:solidFill>
              </a:rPr>
              <a:t>The following architecture diagram shows us a brief overview of the solution ecosystem using Microsoft services.</a:t>
            </a:r>
          </a:p>
        </p:txBody>
      </p:sp>
      <p:pic>
        <p:nvPicPr>
          <p:cNvPr id="31" name="Picture 1">
            <a:extLst>
              <a:ext uri="{FF2B5EF4-FFF2-40B4-BE49-F238E27FC236}">
                <a16:creationId xmlns:a16="http://schemas.microsoft.com/office/drawing/2014/main" id="{B4AABCA4-CCC7-49F7-BE79-C269F2978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080" y="1703565"/>
            <a:ext cx="9151204" cy="409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56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FCB7C0C-8D8C-4EF4-B51A-A4078D8E8587}"/>
              </a:ext>
            </a:extLst>
          </p:cNvPr>
          <p:cNvSpPr txBox="1"/>
          <p:nvPr/>
        </p:nvSpPr>
        <p:spPr>
          <a:xfrm>
            <a:off x="1233667" y="1666262"/>
            <a:ext cx="57172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数据科学介绍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数据科学能解决的五类问题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Mobiliya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IOT Platform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介绍和案例描述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lt"/>
              </a:rPr>
              <a:t>一个可视化机器学习</a:t>
            </a:r>
            <a:r>
              <a:rPr lang="en-US" altLang="zh-CN" sz="2400" dirty="0"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58406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8A97955-01AF-4FAF-9752-5CF00C22F847}"/>
              </a:ext>
            </a:extLst>
          </p:cNvPr>
          <p:cNvSpPr/>
          <p:nvPr/>
        </p:nvSpPr>
        <p:spPr>
          <a:xfrm>
            <a:off x="514350" y="584262"/>
            <a:ext cx="6495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Demo:</a:t>
            </a:r>
            <a:r>
              <a:rPr lang="zh-CN" altLang="en-US" dirty="0"/>
              <a:t>预测半导体生产过程中成品的故障率</a:t>
            </a:r>
            <a:r>
              <a:rPr lang="en-US" altLang="zh-CN" dirty="0"/>
              <a:t>——</a:t>
            </a:r>
            <a:r>
              <a:rPr lang="zh-CN" altLang="en-US" dirty="0"/>
              <a:t>基于</a:t>
            </a:r>
            <a:r>
              <a:rPr lang="en-US" altLang="zh-CN" dirty="0"/>
              <a:t>Azure</a:t>
            </a:r>
            <a:r>
              <a:rPr lang="zh-CN" altLang="en-US" dirty="0"/>
              <a:t>平台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B586E1-2D59-4853-84B6-5AF010BF009B}"/>
              </a:ext>
            </a:extLst>
          </p:cNvPr>
          <p:cNvSpPr txBox="1"/>
          <p:nvPr/>
        </p:nvSpPr>
        <p:spPr>
          <a:xfrm>
            <a:off x="925301" y="953441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Architecture Overview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BC2BF7-9557-4C92-96FC-98C800D5D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75" y="1322773"/>
            <a:ext cx="10426175" cy="453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69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0EEFC00-6D3D-485B-8A4F-2EC268EC49B5}"/>
              </a:ext>
            </a:extLst>
          </p:cNvPr>
          <p:cNvSpPr/>
          <p:nvPr/>
        </p:nvSpPr>
        <p:spPr>
          <a:xfrm>
            <a:off x="880912" y="474501"/>
            <a:ext cx="6947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Demo:</a:t>
            </a:r>
            <a:r>
              <a:rPr lang="zh-CN" altLang="en-US" sz="2400" b="1" dirty="0"/>
              <a:t>半导体生产过程中，预测成品有故障的概率</a:t>
            </a:r>
            <a:endParaRPr lang="en-US" altLang="zh-CN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BA64044-B3BA-4819-9A28-813E051DF7FF}"/>
              </a:ext>
            </a:extLst>
          </p:cNvPr>
          <p:cNvSpPr txBox="1"/>
          <p:nvPr/>
        </p:nvSpPr>
        <p:spPr>
          <a:xfrm>
            <a:off x="880912" y="1145219"/>
            <a:ext cx="95947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这是一个预测维修模型，预测半导体制造过程中成品有故障概率。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从原始数据集中，提取出需要的数据，特征数据选择，训练模型，部署模型，发布成</a:t>
            </a:r>
            <a:r>
              <a:rPr lang="en-US" altLang="zh-CN" sz="2000" dirty="0"/>
              <a:t>Web Service</a:t>
            </a:r>
            <a:r>
              <a:rPr lang="zh-CN" altLang="en-US" sz="2000" dirty="0"/>
              <a:t>，使用</a:t>
            </a:r>
            <a:r>
              <a:rPr lang="en-US" altLang="zh-CN" sz="2000" dirty="0"/>
              <a:t>API</a:t>
            </a:r>
            <a:r>
              <a:rPr lang="zh-CN" altLang="en-US" sz="2000" dirty="0"/>
              <a:t>去预测。</a:t>
            </a:r>
            <a:endParaRPr lang="en-US" altLang="zh-CN" sz="2000" dirty="0"/>
          </a:p>
          <a:p>
            <a:endParaRPr lang="en-US" altLang="zh-CN" dirty="0"/>
          </a:p>
          <a:p>
            <a:r>
              <a:rPr lang="en-US" altLang="zh-CN" dirty="0"/>
              <a:t>Link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https://studio.azureml.net/Home/ViewWorkspaceCached/c1459778288541e9b559aaadf8398523#Workspaces/Experiments/Experiment/c1459778288541e9b559aaadf8398523.f-id.82acc7219bb6466fbd28c6b0dafd44a2/ViewExperiment</a:t>
            </a:r>
            <a:endParaRPr lang="en-US" altLang="zh-CN" dirty="0"/>
          </a:p>
          <a:p>
            <a:r>
              <a:rPr lang="en-US" altLang="zh-CN" dirty="0"/>
              <a:t>.</a:t>
            </a:r>
            <a:r>
              <a:rPr lang="zh-CN" altLang="zh-CN" dirty="0">
                <a:hlinkClick r:id="rId4"/>
              </a:rPr>
              <a:t> https://studio.azureml.net/Home/ViewWorkspaceCached/c1459778288541e9b559aaadf8398523?#Workspace/WebServiceGroups/listWebServiceGroups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2039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74C1100-7CC3-454A-B2C2-8BCD082B2214}"/>
              </a:ext>
            </a:extLst>
          </p:cNvPr>
          <p:cNvSpPr txBox="1"/>
          <p:nvPr/>
        </p:nvSpPr>
        <p:spPr>
          <a:xfrm>
            <a:off x="525463" y="60007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j-lt"/>
              </a:rPr>
              <a:t>原始数据</a:t>
            </a:r>
            <a:endParaRPr lang="en-US" altLang="zh-CN" sz="2400" dirty="0">
              <a:latin typeface="+mj-lt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934129B5-F035-4577-B3DF-15E853973F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401746"/>
              </p:ext>
            </p:extLst>
          </p:nvPr>
        </p:nvGraphicFramePr>
        <p:xfrm>
          <a:off x="525463" y="1541463"/>
          <a:ext cx="9956800" cy="492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name="Worksheet" r:id="rId4" imgW="12277731" imgH="9058377" progId="Excel.Sheet.12">
                  <p:embed/>
                </p:oleObj>
              </mc:Choice>
              <mc:Fallback>
                <p:oleObj name="Worksheet" r:id="rId4" imgW="12277731" imgH="905837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5463" y="1541463"/>
                        <a:ext cx="9956800" cy="4926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E7127548-8F71-45AE-BA68-543CC4FCB591}"/>
              </a:ext>
            </a:extLst>
          </p:cNvPr>
          <p:cNvSpPr txBox="1"/>
          <p:nvPr/>
        </p:nvSpPr>
        <p:spPr>
          <a:xfrm>
            <a:off x="525463" y="1070769"/>
            <a:ext cx="904606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原始数据是 </a:t>
            </a:r>
            <a:r>
              <a:rPr lang="en-US" altLang="zh-CN" sz="2000" dirty="0"/>
              <a:t>rows:1576, columns:592</a:t>
            </a:r>
            <a:r>
              <a:rPr lang="zh-CN" altLang="en-US" sz="2000" dirty="0"/>
              <a:t>数据包括：传感器值、通过或失败（</a:t>
            </a:r>
            <a:r>
              <a:rPr lang="en-US" altLang="zh-CN" sz="2000" dirty="0"/>
              <a:t>0</a:t>
            </a:r>
            <a:r>
              <a:rPr lang="zh-CN" altLang="en-US" sz="2000" dirty="0"/>
              <a:t>或</a:t>
            </a:r>
            <a:r>
              <a:rPr lang="en-US" altLang="zh-CN" sz="2000" dirty="0"/>
              <a:t>1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8908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FCB7C0C-8D8C-4EF4-B51A-A4078D8E8587}"/>
              </a:ext>
            </a:extLst>
          </p:cNvPr>
          <p:cNvSpPr txBox="1"/>
          <p:nvPr/>
        </p:nvSpPr>
        <p:spPr>
          <a:xfrm>
            <a:off x="883711" y="2151684"/>
            <a:ext cx="57172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j-lt"/>
              </a:rPr>
              <a:t>数据科学和机器学习介绍</a:t>
            </a:r>
            <a:endParaRPr lang="en-US" altLang="zh-CN" sz="2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用数据科学和机器学习回答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个问题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Mobiliya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IOT Platform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介绍和案例描述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一个可视化的机器学习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32792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D8DD82D-0D46-47A6-965F-53E3AA01A698}"/>
              </a:ext>
            </a:extLst>
          </p:cNvPr>
          <p:cNvSpPr/>
          <p:nvPr/>
        </p:nvSpPr>
        <p:spPr>
          <a:xfrm>
            <a:off x="789027" y="56780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预处理</a:t>
            </a:r>
            <a:endParaRPr lang="en-US" altLang="zh-CN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58E633-7BB6-4AF6-8CF0-E57CC47860C2}"/>
              </a:ext>
            </a:extLst>
          </p:cNvPr>
          <p:cNvSpPr txBox="1"/>
          <p:nvPr/>
        </p:nvSpPr>
        <p:spPr>
          <a:xfrm>
            <a:off x="789027" y="1029474"/>
            <a:ext cx="93666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数据预处理：去除数据中无用的信息，这里把时间戳去掉。</a:t>
            </a:r>
            <a:endParaRPr lang="en-US" altLang="zh-CN" sz="2000" dirty="0"/>
          </a:p>
          <a:p>
            <a:r>
              <a:rPr lang="zh-CN" altLang="en-US" sz="2000" dirty="0"/>
              <a:t>对于 </a:t>
            </a:r>
            <a:r>
              <a:rPr lang="en-US" altLang="zh-CN" sz="2000" dirty="0"/>
              <a:t>columns:591</a:t>
            </a:r>
            <a:r>
              <a:rPr lang="zh-CN" altLang="en-US" sz="2000" dirty="0"/>
              <a:t>来说</a:t>
            </a:r>
            <a:r>
              <a:rPr lang="en-US" altLang="zh-CN" sz="2000" dirty="0"/>
              <a:t>rows:1576</a:t>
            </a:r>
            <a:r>
              <a:rPr lang="zh-CN" altLang="en-US" sz="2000" dirty="0"/>
              <a:t>的数据是远远不够的。</a:t>
            </a:r>
            <a:endParaRPr lang="en-US" altLang="zh-CN" sz="2000" dirty="0"/>
          </a:p>
          <a:p>
            <a:r>
              <a:rPr lang="zh-CN" altLang="en-US" sz="2000" dirty="0"/>
              <a:t>特征选择：通过</a:t>
            </a:r>
            <a:r>
              <a:rPr lang="en-US" altLang="zh-CN" sz="2000" dirty="0"/>
              <a:t>Mutual information</a:t>
            </a:r>
            <a:r>
              <a:rPr lang="zh-CN" altLang="en-US" sz="2000" dirty="0"/>
              <a:t>从</a:t>
            </a:r>
            <a:r>
              <a:rPr lang="en-US" altLang="zh-CN" sz="2000" dirty="0"/>
              <a:t>591</a:t>
            </a:r>
            <a:r>
              <a:rPr lang="zh-CN" altLang="en-US" sz="2000" dirty="0"/>
              <a:t>个参数中选择出</a:t>
            </a:r>
            <a:r>
              <a:rPr lang="en-US" altLang="zh-CN" sz="2000" dirty="0"/>
              <a:t>50</a:t>
            </a:r>
            <a:r>
              <a:rPr lang="zh-CN" altLang="en-US" sz="2000" dirty="0"/>
              <a:t>个具有更多信息的列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6ACEDF-2437-4031-8DBF-537129443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27" y="2212889"/>
            <a:ext cx="10202699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3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24DC3E-FFB8-43E1-A04E-284E7B84B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66558"/>
            <a:ext cx="10715625" cy="55395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EE929D3-DC1C-4D6F-9BDE-366864CEB246}"/>
              </a:ext>
            </a:extLst>
          </p:cNvPr>
          <p:cNvSpPr txBox="1"/>
          <p:nvPr/>
        </p:nvSpPr>
        <p:spPr>
          <a:xfrm>
            <a:off x="304800" y="42022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建立模型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254400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B1D3E2F-8243-42E3-AB53-054C189242E4}"/>
              </a:ext>
            </a:extLst>
          </p:cNvPr>
          <p:cNvSpPr txBox="1"/>
          <p:nvPr/>
        </p:nvSpPr>
        <p:spPr>
          <a:xfrm>
            <a:off x="466725" y="25717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模型评估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6086CA-98EE-4D83-8FB8-BBE6B140C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718840"/>
            <a:ext cx="7559673" cy="587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55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08B906-929C-4810-8870-F99F4E31AAA7}"/>
              </a:ext>
            </a:extLst>
          </p:cNvPr>
          <p:cNvSpPr txBox="1"/>
          <p:nvPr/>
        </p:nvSpPr>
        <p:spPr>
          <a:xfrm>
            <a:off x="333375" y="257175"/>
            <a:ext cx="3664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部署：发布成</a:t>
            </a:r>
            <a:r>
              <a:rPr lang="en-US" altLang="zh-CN" sz="2400" dirty="0"/>
              <a:t>Web Service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C1134E-B726-4969-B78C-E95B9F5C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81" y="718839"/>
            <a:ext cx="8975926" cy="604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08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kedin">
            <a:hlinkClick r:id="rId2"/>
            <a:extLst>
              <a:ext uri="{FF2B5EF4-FFF2-40B4-BE49-F238E27FC236}">
                <a16:creationId xmlns:a16="http://schemas.microsoft.com/office/drawing/2014/main" id="{DFF64710-35BA-4F42-BA81-1377A182E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4728210"/>
            <a:ext cx="300990" cy="30099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DAE9AB1-2A5B-4621-99A1-5061CC5E287F}"/>
              </a:ext>
            </a:extLst>
          </p:cNvPr>
          <p:cNvCxnSpPr/>
          <p:nvPr/>
        </p:nvCxnSpPr>
        <p:spPr>
          <a:xfrm>
            <a:off x="1936750" y="4728210"/>
            <a:ext cx="0" cy="2997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EB2BD0-50DB-4755-A69B-EAC3706722D4}"/>
              </a:ext>
            </a:extLst>
          </p:cNvPr>
          <p:cNvCxnSpPr/>
          <p:nvPr/>
        </p:nvCxnSpPr>
        <p:spPr>
          <a:xfrm>
            <a:off x="2601595" y="4712970"/>
            <a:ext cx="0" cy="2997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email">
            <a:hlinkClick r:id="rId4"/>
            <a:extLst>
              <a:ext uri="{FF2B5EF4-FFF2-40B4-BE49-F238E27FC236}">
                <a16:creationId xmlns:a16="http://schemas.microsoft.com/office/drawing/2014/main" id="{7737585E-CC78-4DEF-AF68-AFA135772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715" y="4752975"/>
            <a:ext cx="325120" cy="2489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3BF36F-92E8-4F17-B11C-59A329589996}"/>
              </a:ext>
            </a:extLst>
          </p:cNvPr>
          <p:cNvCxnSpPr/>
          <p:nvPr/>
        </p:nvCxnSpPr>
        <p:spPr>
          <a:xfrm>
            <a:off x="3242310" y="4707255"/>
            <a:ext cx="0" cy="2997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witter-bird-logo">
            <a:hlinkClick r:id="rId6"/>
            <a:extLst>
              <a:ext uri="{FF2B5EF4-FFF2-40B4-BE49-F238E27FC236}">
                <a16:creationId xmlns:a16="http://schemas.microsoft.com/office/drawing/2014/main" id="{50405442-3CCE-498A-A193-4FB68E3DB8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8995" y="4758055"/>
            <a:ext cx="300990" cy="255905"/>
          </a:xfrm>
          <a:prstGeom prst="rect">
            <a:avLst/>
          </a:prstGeom>
        </p:spPr>
      </p:pic>
      <p:pic>
        <p:nvPicPr>
          <p:cNvPr id="9" name="Picture 8" descr="worlwide">
            <a:hlinkClick r:id="rId8"/>
            <a:extLst>
              <a:ext uri="{FF2B5EF4-FFF2-40B4-BE49-F238E27FC236}">
                <a16:creationId xmlns:a16="http://schemas.microsoft.com/office/drawing/2014/main" id="{9D84124A-FE88-4CC7-B179-4D4F9FC09E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8285" y="4742815"/>
            <a:ext cx="269875" cy="26987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553245-2110-4351-A065-5645288EEFDC}"/>
              </a:ext>
            </a:extLst>
          </p:cNvPr>
          <p:cNvCxnSpPr/>
          <p:nvPr/>
        </p:nvCxnSpPr>
        <p:spPr>
          <a:xfrm>
            <a:off x="3952875" y="4707255"/>
            <a:ext cx="0" cy="2997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facebook">
            <a:hlinkClick r:id="rId10"/>
            <a:extLst>
              <a:ext uri="{FF2B5EF4-FFF2-40B4-BE49-F238E27FC236}">
                <a16:creationId xmlns:a16="http://schemas.microsoft.com/office/drawing/2014/main" id="{A53BC532-186B-4B9A-84E7-1696D0DEE3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5755" y="4735195"/>
            <a:ext cx="283845" cy="28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9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B5738D3-6B67-4846-B2DB-3EB9CD2DAA01}"/>
              </a:ext>
            </a:extLst>
          </p:cNvPr>
          <p:cNvSpPr txBox="1"/>
          <p:nvPr/>
        </p:nvSpPr>
        <p:spPr>
          <a:xfrm>
            <a:off x="986537" y="901211"/>
            <a:ext cx="10390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当我们通过各种方式从内部，外部获取了大量数据后，我们希望从大量的数据中获取有洞察力的，有价值的信息，所以就产生了数据科学。</a:t>
            </a:r>
            <a:endParaRPr lang="en-US" altLang="zh-CN" sz="2400" dirty="0"/>
          </a:p>
          <a:p>
            <a:r>
              <a:rPr lang="zh-CN" altLang="en-US" sz="2400" dirty="0"/>
              <a:t>数据科学就是从数据中提取出有洞察力，有价值信息的理论，方法和技术。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963F79-73A8-438B-BB8F-A7555B44B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602" y="2009774"/>
            <a:ext cx="7994370" cy="40966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7B2D7F5-43DC-417F-9D30-241E1E3A3462}"/>
              </a:ext>
            </a:extLst>
          </p:cNvPr>
          <p:cNvSpPr txBox="1"/>
          <p:nvPr/>
        </p:nvSpPr>
        <p:spPr>
          <a:xfrm>
            <a:off x="986537" y="371445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+mj-lt"/>
              </a:rPr>
              <a:t>什么是数据科学？</a:t>
            </a:r>
          </a:p>
        </p:txBody>
      </p:sp>
    </p:spTree>
    <p:extLst>
      <p:ext uri="{BB962C8B-B14F-4D97-AF65-F5344CB8AC3E}">
        <p14:creationId xmlns:p14="http://schemas.microsoft.com/office/powerpoint/2010/main" val="1217363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2087" y="3189387"/>
            <a:ext cx="10515600" cy="547626"/>
          </a:xfrm>
        </p:spPr>
        <p:txBody>
          <a:bodyPr>
            <a:normAutofit/>
          </a:bodyPr>
          <a:lstStyle/>
          <a:p>
            <a:r>
              <a:rPr lang="zh-CN" altLang="en-US" sz="2400" b="1" dirty="0">
                <a:latin typeface="+mj-lt"/>
                <a:ea typeface="+mn-ea"/>
                <a:cs typeface="+mn-cs"/>
              </a:rPr>
              <a:t>机器学习 </a:t>
            </a:r>
            <a:r>
              <a:rPr lang="en-US" altLang="zh-TW" sz="2400" b="1" dirty="0">
                <a:latin typeface="+mj-lt"/>
                <a:ea typeface="+mn-ea"/>
                <a:cs typeface="+mn-cs"/>
              </a:rPr>
              <a:t>≈ </a:t>
            </a:r>
            <a:r>
              <a:rPr lang="zh-CN" altLang="en-US" sz="2400" b="1" dirty="0">
                <a:latin typeface="+mj-lt"/>
                <a:ea typeface="+mn-ea"/>
                <a:cs typeface="+mn-cs"/>
              </a:rPr>
              <a:t>构建一个映射函数</a:t>
            </a:r>
            <a:endParaRPr lang="zh-TW" altLang="en-US" sz="2400" b="1" dirty="0">
              <a:latin typeface="+mj-lt"/>
              <a:ea typeface="+mn-ea"/>
              <a:cs typeface="+mn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821873" y="4121317"/>
            <a:ext cx="10972800" cy="417011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语音识别</a:t>
            </a:r>
            <a:endParaRPr lang="en-US" altLang="zh-TW" sz="2400" dirty="0"/>
          </a:p>
          <a:p>
            <a:r>
              <a:rPr lang="zh-CN" altLang="en-US" sz="2400" dirty="0"/>
              <a:t>图像识别</a:t>
            </a:r>
            <a:endParaRPr lang="en-US" altLang="zh-TW" sz="2400" dirty="0"/>
          </a:p>
          <a:p>
            <a:r>
              <a:rPr lang="zh-CN" altLang="en-US" sz="2400" dirty="0"/>
              <a:t>围棋</a:t>
            </a:r>
            <a:endParaRPr lang="en-US" altLang="zh-TW" sz="2400" dirty="0"/>
          </a:p>
          <a:p>
            <a:r>
              <a:rPr lang="zh-CN" altLang="en-US" sz="2400" dirty="0"/>
              <a:t>机器翻译</a:t>
            </a:r>
            <a:endParaRPr lang="zh-TW" altLang="en-US" sz="2400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281767"/>
              </p:ext>
            </p:extLst>
          </p:nvPr>
        </p:nvGraphicFramePr>
        <p:xfrm>
          <a:off x="3152933" y="4126973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4" name="方程式" r:id="rId4" imgW="1790640" imgH="215640" progId="Equation.3">
                  <p:embed/>
                </p:oleObj>
              </mc:Choice>
              <mc:Fallback>
                <p:oleObj name="方程式" r:id="rId4" imgW="1790640" imgH="2156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933" y="4126973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341235"/>
              </p:ext>
            </p:extLst>
          </p:nvPr>
        </p:nvGraphicFramePr>
        <p:xfrm>
          <a:off x="3152933" y="4701572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5" name="方程式" r:id="rId6" imgW="1790640" imgH="215640" progId="Equation.3">
                  <p:embed/>
                </p:oleObj>
              </mc:Choice>
              <mc:Fallback>
                <p:oleObj name="方程式" r:id="rId6" imgW="1790640" imgH="21564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933" y="4701572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93693"/>
              </p:ext>
            </p:extLst>
          </p:nvPr>
        </p:nvGraphicFramePr>
        <p:xfrm>
          <a:off x="3152933" y="5105160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6" name="方程式" r:id="rId7" imgW="1790640" imgH="215640" progId="Equation.3">
                  <p:embed/>
                </p:oleObj>
              </mc:Choice>
              <mc:Fallback>
                <p:oleObj name="方程式" r:id="rId7" imgW="1790640" imgH="21564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933" y="5105160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305237"/>
              </p:ext>
            </p:extLst>
          </p:nvPr>
        </p:nvGraphicFramePr>
        <p:xfrm>
          <a:off x="3152933" y="5597829"/>
          <a:ext cx="35782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7" name="方程式" r:id="rId8" imgW="1676160" imgH="215640" progId="Equation.3">
                  <p:embed/>
                </p:oleObj>
              </mc:Choice>
              <mc:Fallback>
                <p:oleObj name="方程式" r:id="rId8" imgW="1676160" imgH="215640" progId="Equation.3">
                  <p:embed/>
                  <p:pic>
                    <p:nvPicPr>
                      <p:cNvPr id="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933" y="5597829"/>
                        <a:ext cx="35782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7350692" y="4587666"/>
            <a:ext cx="94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9</a:t>
            </a:r>
            <a:r>
              <a:rPr lang="en-US" altLang="zh-TW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endParaRPr lang="zh-TW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186350" y="4117332"/>
            <a:ext cx="2898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你好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101514" y="5064035"/>
            <a:ext cx="1239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“6-5”</a:t>
            </a:r>
            <a:endParaRPr lang="zh-TW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308273" y="5548667"/>
            <a:ext cx="303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Hello!</a:t>
            </a:r>
            <a:r>
              <a:rPr lang="en-US" altLang="zh-TW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endParaRPr lang="zh-TW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34363" y="5561916"/>
            <a:ext cx="2659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你好！</a:t>
            </a:r>
            <a:r>
              <a:rPr lang="en-US" altLang="zh-TW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endParaRPr lang="zh-TW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721471" y="5119555"/>
            <a:ext cx="254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落子位置</a:t>
            </a:r>
            <a:r>
              <a:rPr lang="en-US" altLang="zh-TW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endParaRPr lang="zh-TW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4" name="图片 13" descr="屏幕剪辑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6492" y="4647288"/>
            <a:ext cx="742860" cy="441725"/>
          </a:xfrm>
          <a:prstGeom prst="rect">
            <a:avLst/>
          </a:prstGeom>
        </p:spPr>
      </p:pic>
      <p:pic>
        <p:nvPicPr>
          <p:cNvPr id="17" name="图片 16" descr="屏幕剪辑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6721" y="5174072"/>
            <a:ext cx="1219200" cy="241592"/>
          </a:xfrm>
          <a:prstGeom prst="rect">
            <a:avLst/>
          </a:prstGeom>
        </p:spPr>
      </p:pic>
      <p:pic>
        <p:nvPicPr>
          <p:cNvPr id="21" name="图片 20" descr="屏幕剪辑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4554" y="4127210"/>
            <a:ext cx="1639458" cy="52568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37C4C09-BB63-4AF7-9409-E781BD460D54}"/>
              </a:ext>
            </a:extLst>
          </p:cNvPr>
          <p:cNvSpPr/>
          <p:nvPr/>
        </p:nvSpPr>
        <p:spPr>
          <a:xfrm>
            <a:off x="821873" y="1316666"/>
            <a:ext cx="10972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机器学习是让计算机具有学习的能力，无需进行明确编程。 </a:t>
            </a:r>
            <a:r>
              <a:rPr lang="en-US" altLang="zh-CN" sz="2400" dirty="0"/>
              <a:t>—— </a:t>
            </a:r>
            <a:r>
              <a:rPr lang="zh-CN" altLang="en-US" sz="2400" dirty="0"/>
              <a:t>亚瑟</a:t>
            </a:r>
            <a:r>
              <a:rPr lang="en-US" altLang="zh-CN" sz="2400" dirty="0"/>
              <a:t>·</a:t>
            </a:r>
            <a:r>
              <a:rPr lang="zh-CN" altLang="en-US" sz="2400" dirty="0"/>
              <a:t>萨缪尔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让机器具有学习能力是我们的目的</a:t>
            </a:r>
            <a:endParaRPr lang="en-US" altLang="zh-CN" sz="2400" dirty="0"/>
          </a:p>
          <a:p>
            <a:r>
              <a:rPr lang="zh-CN" altLang="en-US" sz="2400" dirty="0"/>
              <a:t>机器学习是实现这个目的的方法。</a:t>
            </a:r>
            <a:endParaRPr lang="en-US" altLang="zh-CN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478729-38AF-4503-BBBE-0B7E4B0752DD}"/>
              </a:ext>
            </a:extLst>
          </p:cNvPr>
          <p:cNvSpPr/>
          <p:nvPr/>
        </p:nvSpPr>
        <p:spPr>
          <a:xfrm>
            <a:off x="802087" y="790611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什么是机器学习？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412459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6988A53-F8CF-442A-8FFC-17A34E2B0D87}"/>
              </a:ext>
            </a:extLst>
          </p:cNvPr>
          <p:cNvSpPr txBox="1"/>
          <p:nvPr/>
        </p:nvSpPr>
        <p:spPr>
          <a:xfrm>
            <a:off x="1007889" y="1767862"/>
            <a:ext cx="57172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数据科学和机器学习介绍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/>
              <a:t>用数据科学和机器学习回答</a:t>
            </a:r>
            <a:r>
              <a:rPr lang="en-US" altLang="zh-CN" sz="2400" dirty="0"/>
              <a:t>4</a:t>
            </a:r>
            <a:r>
              <a:rPr lang="zh-CN" altLang="en-US" sz="2400" dirty="0"/>
              <a:t>个问题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Mobiliya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IOT Platform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介绍和案例描述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一个可视化的机器学习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51249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6B78CB0-DCF8-44EF-A3BE-1B2EC954CCD9}"/>
              </a:ext>
            </a:extLst>
          </p:cNvPr>
          <p:cNvSpPr/>
          <p:nvPr/>
        </p:nvSpPr>
        <p:spPr>
          <a:xfrm>
            <a:off x="585927" y="805757"/>
            <a:ext cx="3937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71717"/>
                </a:solidFill>
                <a:latin typeface="Segoe UI" panose="020B0502040204020203" pitchFamily="34" charset="0"/>
              </a:rPr>
              <a:t>问题 </a:t>
            </a:r>
            <a:r>
              <a:rPr lang="en-US" altLang="zh-CN" sz="2400" b="1" dirty="0">
                <a:solidFill>
                  <a:srgbClr val="171717"/>
                </a:solidFill>
                <a:latin typeface="Segoe UI" panose="020B0502040204020203" pitchFamily="34" charset="0"/>
              </a:rPr>
              <a:t>1</a:t>
            </a:r>
            <a:r>
              <a:rPr lang="zh-CN" altLang="en-US" sz="2400" b="1" dirty="0">
                <a:solidFill>
                  <a:srgbClr val="171717"/>
                </a:solidFill>
                <a:latin typeface="Segoe UI" panose="020B0502040204020203" pitchFamily="34" charset="0"/>
              </a:rPr>
              <a:t>：较重的是</a:t>
            </a:r>
            <a:r>
              <a:rPr lang="en-US" altLang="zh-CN" sz="2400" b="1" dirty="0">
                <a:solidFill>
                  <a:srgbClr val="171717"/>
                </a:solidFill>
                <a:latin typeface="Segoe UI" panose="020B0502040204020203" pitchFamily="34" charset="0"/>
              </a:rPr>
              <a:t>A</a:t>
            </a:r>
            <a:r>
              <a:rPr lang="zh-CN" altLang="en-US" sz="2400" b="1" dirty="0">
                <a:solidFill>
                  <a:srgbClr val="171717"/>
                </a:solidFill>
                <a:latin typeface="Segoe UI" panose="020B0502040204020203" pitchFamily="34" charset="0"/>
              </a:rPr>
              <a:t>还是</a:t>
            </a:r>
            <a:r>
              <a:rPr lang="en-US" altLang="zh-CN" sz="2400" b="1" dirty="0">
                <a:solidFill>
                  <a:srgbClr val="171717"/>
                </a:solidFill>
                <a:latin typeface="Segoe UI" panose="020B0502040204020203" pitchFamily="34" charset="0"/>
              </a:rPr>
              <a:t>B</a:t>
            </a:r>
            <a:r>
              <a:rPr lang="zh-CN" altLang="en-US" sz="2400" b="1" dirty="0">
                <a:solidFill>
                  <a:srgbClr val="171717"/>
                </a:solidFill>
                <a:latin typeface="Segoe UI" panose="020B0502040204020203" pitchFamily="34" charset="0"/>
              </a:rPr>
              <a:t>？</a:t>
            </a:r>
            <a:endParaRPr lang="zh-CN" altLang="en-US" sz="2400" b="1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468C4A-E0BB-4808-92CD-B7CDA0E13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27" y="2809966"/>
            <a:ext cx="7741327" cy="356284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AA303C4-6156-418C-B91C-2AE312EE9A26}"/>
              </a:ext>
            </a:extLst>
          </p:cNvPr>
          <p:cNvSpPr/>
          <p:nvPr/>
        </p:nvSpPr>
        <p:spPr>
          <a:xfrm>
            <a:off x="585927" y="1175089"/>
            <a:ext cx="11796819" cy="218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171717"/>
                </a:solidFill>
                <a:latin typeface="Segoe UI" panose="020B0502040204020203" pitchFamily="34" charset="0"/>
              </a:rPr>
              <a:t>这是个双分类问题，问题还可以改述，来包括两个以上的选项：这是 </a:t>
            </a:r>
            <a:r>
              <a:rPr lang="en-US" altLang="zh-CN" sz="2000" dirty="0">
                <a:solidFill>
                  <a:srgbClr val="171717"/>
                </a:solidFill>
                <a:latin typeface="Segoe UI" panose="020B0502040204020203" pitchFamily="34" charset="0"/>
              </a:rPr>
              <a:t>A</a:t>
            </a:r>
            <a:r>
              <a:rPr lang="zh-CN" altLang="en-US" sz="2000" dirty="0">
                <a:solidFill>
                  <a:srgbClr val="171717"/>
                </a:solidFill>
                <a:latin typeface="Segoe UI" panose="020B0502040204020203" pitchFamily="34" charset="0"/>
              </a:rPr>
              <a:t>、</a:t>
            </a:r>
            <a:r>
              <a:rPr lang="en-US" altLang="zh-CN" sz="2000" dirty="0">
                <a:solidFill>
                  <a:srgbClr val="171717"/>
                </a:solidFill>
                <a:latin typeface="Segoe UI" panose="020B0502040204020203" pitchFamily="34" charset="0"/>
              </a:rPr>
              <a:t>B</a:t>
            </a:r>
            <a:r>
              <a:rPr lang="zh-CN" altLang="en-US" sz="2000" dirty="0">
                <a:solidFill>
                  <a:srgbClr val="171717"/>
                </a:solidFill>
                <a:latin typeface="Segoe UI" panose="020B0502040204020203" pitchFamily="34" charset="0"/>
              </a:rPr>
              <a:t>、</a:t>
            </a:r>
            <a:r>
              <a:rPr lang="en-US" altLang="zh-CN" sz="2000" dirty="0">
                <a:solidFill>
                  <a:srgbClr val="171717"/>
                </a:solidFill>
                <a:latin typeface="Segoe UI" panose="020B0502040204020203" pitchFamily="34" charset="0"/>
              </a:rPr>
              <a:t>C </a:t>
            </a:r>
            <a:r>
              <a:rPr lang="zh-CN" altLang="en-US" sz="2000" dirty="0">
                <a:solidFill>
                  <a:srgbClr val="171717"/>
                </a:solidFill>
                <a:latin typeface="Segoe UI" panose="020B0502040204020203" pitchFamily="34" charset="0"/>
              </a:rPr>
              <a:t>还是 </a:t>
            </a:r>
            <a:r>
              <a:rPr lang="en-US" altLang="zh-CN" sz="2000" dirty="0">
                <a:solidFill>
                  <a:srgbClr val="171717"/>
                </a:solidFill>
                <a:latin typeface="Segoe UI" panose="020B0502040204020203" pitchFamily="34" charset="0"/>
              </a:rPr>
              <a:t>D</a:t>
            </a:r>
            <a:r>
              <a:rPr lang="zh-CN" altLang="en-US" sz="2000" dirty="0">
                <a:solidFill>
                  <a:srgbClr val="171717"/>
                </a:solidFill>
                <a:latin typeface="Segoe UI" panose="020B0502040204020203" pitchFamily="34" charset="0"/>
              </a:rPr>
              <a:t>等？ </a:t>
            </a:r>
            <a:endParaRPr lang="en-US" altLang="zh-CN" sz="20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r>
              <a:rPr lang="zh-CN" altLang="en-US" sz="2000" dirty="0">
                <a:solidFill>
                  <a:srgbClr val="171717"/>
                </a:solidFill>
                <a:latin typeface="Segoe UI" panose="020B0502040204020203" pitchFamily="34" charset="0"/>
              </a:rPr>
              <a:t>这称为多类分类，当有多个或数千个可能的答案时很有用。 多类分类选择可能性最大的一个作为答案。</a:t>
            </a:r>
            <a:endParaRPr lang="en-US" altLang="zh-CN" sz="20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endParaRPr lang="en-US" altLang="zh-CN" sz="2000" dirty="0"/>
          </a:p>
          <a:p>
            <a:r>
              <a:rPr lang="zh-CN" altLang="en-US" sz="2000" dirty="0"/>
              <a:t>一般用分类算法，或者逻辑回归算法，来解决此类问题。</a:t>
            </a:r>
            <a:endParaRPr lang="en-US" altLang="zh-CN" sz="2000" dirty="0"/>
          </a:p>
          <a:p>
            <a:r>
              <a:rPr lang="zh-CN" altLang="en-US" sz="2000" dirty="0"/>
              <a:t>现在的应用比如，手写数字识别，人脸识别等，这些都是分类问题。</a:t>
            </a:r>
            <a:endParaRPr lang="en-US" altLang="zh-CN" sz="2000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7833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747754-E6F4-419F-B2D8-37313743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75" y="1114077"/>
            <a:ext cx="4886825" cy="380100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7C53AE2-A71A-4F75-A393-352A7C276F48}"/>
              </a:ext>
            </a:extLst>
          </p:cNvPr>
          <p:cNvSpPr txBox="1"/>
          <p:nvPr/>
        </p:nvSpPr>
        <p:spPr>
          <a:xfrm>
            <a:off x="1107575" y="65241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分类的实现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CBE3DD-6B60-4894-B0BA-DF0159E70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307" y="1219199"/>
            <a:ext cx="4886825" cy="377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27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1F2CC9F-F9BF-4334-8DD0-33E81AED613E}"/>
              </a:ext>
            </a:extLst>
          </p:cNvPr>
          <p:cNvSpPr/>
          <p:nvPr/>
        </p:nvSpPr>
        <p:spPr>
          <a:xfrm>
            <a:off x="656948" y="456746"/>
            <a:ext cx="56781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71717"/>
                </a:solidFill>
                <a:latin typeface="Segoe UI" panose="020B0502040204020203" pitchFamily="34" charset="0"/>
              </a:rPr>
              <a:t>问题 </a:t>
            </a:r>
            <a:r>
              <a:rPr lang="en-US" altLang="zh-CN" sz="2400" b="1" dirty="0">
                <a:solidFill>
                  <a:srgbClr val="171717"/>
                </a:solidFill>
                <a:latin typeface="Segoe UI" panose="020B0502040204020203" pitchFamily="34" charset="0"/>
              </a:rPr>
              <a:t>2</a:t>
            </a:r>
            <a:r>
              <a:rPr lang="zh-CN" altLang="en-US" sz="2400" b="1" dirty="0">
                <a:solidFill>
                  <a:srgbClr val="171717"/>
                </a:solidFill>
                <a:latin typeface="Segoe UI" panose="020B0502040204020203" pitchFamily="34" charset="0"/>
              </a:rPr>
              <a:t>：哪个是不同的？或者说有异常？</a:t>
            </a:r>
            <a:endParaRPr lang="zh-CN" altLang="en-US" sz="2400" b="1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26DD2E-D9D1-4BAC-BEDE-8A555EDA9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46" y="2153064"/>
            <a:ext cx="8649907" cy="36771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DB50F7F-315A-4BCA-AF84-A2921F86F581}"/>
              </a:ext>
            </a:extLst>
          </p:cNvPr>
          <p:cNvSpPr/>
          <p:nvPr/>
        </p:nvSpPr>
        <p:spPr>
          <a:xfrm>
            <a:off x="656947" y="826078"/>
            <a:ext cx="1028727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171717"/>
                </a:solidFill>
                <a:latin typeface="Segoe UI" panose="020B0502040204020203" pitchFamily="34" charset="0"/>
              </a:rPr>
              <a:t>生活中，例如：</a:t>
            </a:r>
          </a:p>
          <a:p>
            <a:r>
              <a:rPr lang="zh-CN" altLang="en-US" sz="2000" dirty="0">
                <a:solidFill>
                  <a:srgbClr val="171717"/>
                </a:solidFill>
                <a:latin typeface="Segoe UI" panose="020B0502040204020203" pitchFamily="34" charset="0"/>
              </a:rPr>
              <a:t>如果汽车上配有压力表，可能会想知道：此压力表读数是否正常？</a:t>
            </a:r>
            <a:endParaRPr lang="en-US" altLang="zh-CN" sz="20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r>
              <a:rPr lang="zh-CN" altLang="en-US" sz="2000" dirty="0"/>
              <a:t>账户在不同地点登录是否正常？</a:t>
            </a:r>
            <a:endParaRPr lang="en-US" altLang="zh-CN" sz="2000" dirty="0"/>
          </a:p>
          <a:p>
            <a:r>
              <a:rPr lang="zh-CN" altLang="en-US" sz="2000" dirty="0"/>
              <a:t>异常检测，标志意外或异常事件或行为，它可以提供在何处查找问题的线索</a:t>
            </a:r>
            <a:r>
              <a:rPr lang="zh-CN" altLang="en-US" dirty="0"/>
              <a:t>。</a:t>
            </a:r>
            <a:endParaRPr lang="zh-CN" altLang="en-US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endParaRPr lang="en-US" altLang="zh-CN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990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8889</TotalTime>
  <Words>3337</Words>
  <Application>Microsoft Office PowerPoint</Application>
  <PresentationFormat>宽屏</PresentationFormat>
  <Paragraphs>380</Paragraphs>
  <Slides>34</Slides>
  <Notes>31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等线</vt:lpstr>
      <vt:lpstr>等线 Light</vt:lpstr>
      <vt:lpstr>华文楷体</vt:lpstr>
      <vt:lpstr>微软雅黑</vt:lpstr>
      <vt:lpstr>Arial</vt:lpstr>
      <vt:lpstr>Segoe UI</vt:lpstr>
      <vt:lpstr>Segoe UI Light</vt:lpstr>
      <vt:lpstr>Segoe UI Semibold</vt:lpstr>
      <vt:lpstr>Wingdings</vt:lpstr>
      <vt:lpstr>Office 主题​​</vt:lpstr>
      <vt:lpstr>方程式</vt:lpstr>
      <vt:lpstr>Worksheet</vt:lpstr>
      <vt:lpstr>Machine Learning Workshop</vt:lpstr>
      <vt:lpstr>PowerPoint 演示文稿</vt:lpstr>
      <vt:lpstr>PowerPoint 演示文稿</vt:lpstr>
      <vt:lpstr>PowerPoint 演示文稿</vt:lpstr>
      <vt:lpstr>机器学习 ≈ 构建一个映射函数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161</cp:revision>
  <dcterms:created xsi:type="dcterms:W3CDTF">2019-11-21T05:59:20Z</dcterms:created>
  <dcterms:modified xsi:type="dcterms:W3CDTF">2019-11-28T12:04:30Z</dcterms:modified>
</cp:coreProperties>
</file>